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486" r:id="rId2"/>
    <p:sldId id="268" r:id="rId3"/>
    <p:sldId id="478" r:id="rId4"/>
    <p:sldId id="479" r:id="rId5"/>
    <p:sldId id="484" r:id="rId6"/>
    <p:sldId id="480" r:id="rId7"/>
    <p:sldId id="485" r:id="rId8"/>
    <p:sldId id="481" r:id="rId9"/>
    <p:sldId id="482" r:id="rId10"/>
    <p:sldId id="477" r:id="rId11"/>
    <p:sldId id="271" r:id="rId12"/>
    <p:sldId id="409" r:id="rId13"/>
    <p:sldId id="27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74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jpeg>
</file>

<file path=ppt/media/image11.jpeg>
</file>

<file path=ppt/media/image2.png>
</file>

<file path=ppt/media/image3.jpeg>
</file>

<file path=ppt/media/image4.jpeg>
</file>

<file path=ppt/media/image5.png>
</file>

<file path=ppt/media/image6.pn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1FD0C-F1EC-40D9-8DD3-27B00E595AAE}" type="datetimeFigureOut">
              <a:rPr lang="en-US" smtClean="0"/>
              <a:t>9/5/2021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7FE599-0E75-47FC-8ADC-F240612E6EA6}" type="slidenum">
              <a:rPr lang="en-US" smtClean="0"/>
              <a:t>‹#›</a:t>
            </a:fld>
            <a:endParaRPr lang="en-US"/>
          </a:p>
        </p:txBody>
      </p:sp>
    </p:spTree>
    <p:extLst>
      <p:ext uri="{BB962C8B-B14F-4D97-AF65-F5344CB8AC3E}">
        <p14:creationId xmlns:p14="http://schemas.microsoft.com/office/powerpoint/2010/main" val="3286907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A1A69-D4AC-4BAE-8AEC-5488ACFFF3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4C1973-A82C-40D5-AB36-756D0845A4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81E871-19B1-49C1-A36B-FCC6B5FC7C11}"/>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E495E3A2-6F7E-4D58-9C06-A0B9BD8464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4778A9-D0DF-4A8C-9117-19AA1DE43297}"/>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597224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39DE-1BF2-490A-B2F3-D89000C7AB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1703F6-18C6-4915-AA9B-DD811743E5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C1A75-DFB4-43C9-AE12-E64AFE960512}"/>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565822F4-4499-4C8F-A714-10C53643E6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AC0B2F-E803-45A1-813F-E242980249D3}"/>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925312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1D9BF5-ABA6-45B7-8C7D-50AD182997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3452DC-4A66-4BE8-B480-AF467811D2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CC77A6-ABB2-4306-B565-67CA5D406236}"/>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C85491DF-19CF-4754-B5CA-C1E65DCC18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762CCF-9DE9-437C-A9AF-49603B7CCA4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628927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E9806-D1CD-417A-B5BE-B619CCC7F7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2D300F-9263-4847-81FC-0A1C3C55E9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41853A-DE4C-4A1A-B0FA-3C4904CC8719}"/>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ECFE4B27-F250-425A-81CD-1F1706BD20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FB97A-8823-46C7-91C9-FEBAC11C28F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238426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E2A02-D8A0-42E4-B6D4-EA106BD372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B2964F-FBCA-4D5C-ACFF-496969D9DF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84C233-2707-46EC-9A0A-FEA659791C56}"/>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5DA5891A-C7DA-44DD-B571-F3D228DA79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B5D4F0-9058-4C21-88FB-252AA932A7A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854657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56742-C1D0-4713-950E-F2F1814E35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E4DEA1-37D6-4BA3-B93A-8D54E89387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A9F8CF-0CDC-4EFA-9C35-765452C44E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6A7E90-7DE6-4AB0-8644-4E0177D6F579}"/>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6" name="Footer Placeholder 5">
            <a:extLst>
              <a:ext uri="{FF2B5EF4-FFF2-40B4-BE49-F238E27FC236}">
                <a16:creationId xmlns:a16="http://schemas.microsoft.com/office/drawing/2014/main" id="{9879AE3F-025E-4A0B-85E2-313AA51106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71362A-8A21-478D-B27E-7E2944420C25}"/>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578346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537B8-DDE6-4377-8CFF-F649B7743C8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71A6D-2C98-43E4-A53A-E9F986DBBB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BF75DA-220B-451D-8748-7269AED86B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FF8C04-5A30-4C27-9E12-FEEBF0BDF8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D47C6D-7FFA-4C18-94FA-C3F3120379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2E6365-D868-4DF7-A612-E4ECE22826C0}"/>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8" name="Footer Placeholder 7">
            <a:extLst>
              <a:ext uri="{FF2B5EF4-FFF2-40B4-BE49-F238E27FC236}">
                <a16:creationId xmlns:a16="http://schemas.microsoft.com/office/drawing/2014/main" id="{8ACC35B7-9F28-4539-B9DC-393E0FBD7F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2DA4A7-E798-40CC-B002-E0AF30E8877D}"/>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1520477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5BB88-4941-4586-9136-EC0FC544BC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336A2B-5C3E-4DD3-BE32-C4EC6BBBDCE3}"/>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4" name="Footer Placeholder 3">
            <a:extLst>
              <a:ext uri="{FF2B5EF4-FFF2-40B4-BE49-F238E27FC236}">
                <a16:creationId xmlns:a16="http://schemas.microsoft.com/office/drawing/2014/main" id="{D13E984D-B18C-428D-8DA7-F8D771300F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8CE9E-794B-4585-A110-4014D56B5DA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791693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7F414E-B190-49F7-BEBC-AE9A54F903DD}"/>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3" name="Footer Placeholder 2">
            <a:extLst>
              <a:ext uri="{FF2B5EF4-FFF2-40B4-BE49-F238E27FC236}">
                <a16:creationId xmlns:a16="http://schemas.microsoft.com/office/drawing/2014/main" id="{9DEE0C3E-3EDE-4808-BE48-3155D423B8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A7DD78-6F3C-4751-AEA7-E9E3F300B23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93309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E28D-D406-4A10-AB9F-F6A4ECDA5A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DCBDC0-01E2-4124-8F98-A82EF195A2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727984-D195-4A63-ADFD-5629EF143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590301-5C71-4FD9-9ED5-7813F0DDB9CA}"/>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6" name="Footer Placeholder 5">
            <a:extLst>
              <a:ext uri="{FF2B5EF4-FFF2-40B4-BE49-F238E27FC236}">
                <a16:creationId xmlns:a16="http://schemas.microsoft.com/office/drawing/2014/main" id="{505C5D21-C3E4-457E-AC23-8AB339E240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50A996-F4AB-4794-BA02-39045EEDB26F}"/>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010722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9B33-74ED-49F0-9698-2AFD8B9461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E80E21-A3E2-4ED8-8118-E46466FF31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B65741-C280-46A5-A501-33EC158119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5EB005-B6E6-470E-B89C-6A57EA263251}"/>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6" name="Footer Placeholder 5">
            <a:extLst>
              <a:ext uri="{FF2B5EF4-FFF2-40B4-BE49-F238E27FC236}">
                <a16:creationId xmlns:a16="http://schemas.microsoft.com/office/drawing/2014/main" id="{9053219A-67AB-4D42-BEA0-2B007FD934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5343B8-88D8-4F2B-9DFE-4A5BDE9772F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85296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ADD55-4F37-453F-8791-A8BF5ECD5D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1593FE-A5DF-46DB-87D3-D04F02B1D4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DD593B-1F77-47A4-B1F6-9B89E3C7CA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BF1D617B-8CF8-474D-9BCC-760FDB9C32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545B7B8-36A0-4FD2-BEAD-6EE867E168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CFDEE0-0D24-475C-AB8F-C4ECF29204BD}" type="slidenum">
              <a:rPr lang="en-US" smtClean="0"/>
              <a:t>‹#›</a:t>
            </a:fld>
            <a:endParaRPr lang="en-US"/>
          </a:p>
        </p:txBody>
      </p:sp>
    </p:spTree>
    <p:extLst>
      <p:ext uri="{BB962C8B-B14F-4D97-AF65-F5344CB8AC3E}">
        <p14:creationId xmlns:p14="http://schemas.microsoft.com/office/powerpoint/2010/main" val="36391270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 Id="rId5" Type="http://schemas.openxmlformats.org/officeDocument/2006/relationships/hyperlink" Target="https://github.com/soyuztechnologies/MouriTechUI5Fiori/blob/master/Day%208/Exercise%201/MyXMLview.txt" TargetMode="External"/><Relationship Id="rId4" Type="http://schemas.openxmlformats.org/officeDocument/2006/relationships/hyperlink" Target="https://github.com/soyuztechnologies/MouriTechUI5Fiori/blob/master/Day%208/Exercise%201/MyXMLcontrollerjs.txt"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Layout" Target="../slideLayouts/slideLayout1.xml"/><Relationship Id="rId5" Type="http://schemas.openxmlformats.org/officeDocument/2006/relationships/hyperlink" Target="https://github.com/soyuztechnologies/MouriTechUI5Fiori/blob/master/Day%208/Exercise%202/MyXMLcontrollerjs.txt" TargetMode="External"/><Relationship Id="rId4" Type="http://schemas.openxmlformats.org/officeDocument/2006/relationships/hyperlink" Target="https://github.com/soyuztechnologies/MouriTechUI5Fiori/blob/master/Day%208/Exercise%202/MyXMLview.tx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1F14CC75-E7D7-406E-975C-A7753B5C3FF4}"/>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2">
              <a:extLst>
                <a:ext uri="{BEBA8EAE-BF5A-486C-A8C5-ECC9F3942E4B}">
                  <a14:imgProps xmlns:a14="http://schemas.microsoft.com/office/drawing/2010/main">
                    <a14:imgLayer r:embed="rId3">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 name="TextBox 3">
            <a:extLst>
              <a:ext uri="{FF2B5EF4-FFF2-40B4-BE49-F238E27FC236}">
                <a16:creationId xmlns:a16="http://schemas.microsoft.com/office/drawing/2014/main" id="{A7598B7C-B629-46E1-A259-E250B966BC46}"/>
              </a:ext>
            </a:extLst>
          </p:cNvPr>
          <p:cNvSpPr txBox="1"/>
          <p:nvPr/>
        </p:nvSpPr>
        <p:spPr>
          <a:xfrm>
            <a:off x="122712" y="154049"/>
            <a:ext cx="10822379" cy="175432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cap="all" spc="-150" dirty="0">
                <a:solidFill>
                  <a:schemeClr val="accent3"/>
                </a:solidFill>
              </a:rPr>
              <a:t>SAP </a:t>
            </a:r>
            <a:r>
              <a:rPr lang="en-US" sz="5400" b="1" dirty="0">
                <a:solidFill>
                  <a:schemeClr val="accent3"/>
                </a:solidFill>
              </a:rPr>
              <a:t>UI5 &amp; FIORI with OData TRAINING</a:t>
            </a:r>
          </a:p>
        </p:txBody>
      </p:sp>
      <p:sp>
        <p:nvSpPr>
          <p:cNvPr id="6" name="TextBox 4">
            <a:extLst>
              <a:ext uri="{FF2B5EF4-FFF2-40B4-BE49-F238E27FC236}">
                <a16:creationId xmlns:a16="http://schemas.microsoft.com/office/drawing/2014/main" id="{FB7E2BC0-33CF-4AF7-BDC5-4A2FF3CBE3A0}"/>
              </a:ext>
            </a:extLst>
          </p:cNvPr>
          <p:cNvSpPr txBox="1"/>
          <p:nvPr/>
        </p:nvSpPr>
        <p:spPr>
          <a:xfrm>
            <a:off x="122712" y="2918300"/>
            <a:ext cx="6629399"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spc="-150" dirty="0">
                <a:solidFill>
                  <a:schemeClr val="bg1"/>
                </a:solidFill>
              </a:rPr>
              <a:t>Anubhav Oberoy &amp; Nishan Nainsukha</a:t>
            </a:r>
          </a:p>
        </p:txBody>
      </p:sp>
      <p:pic>
        <p:nvPicPr>
          <p:cNvPr id="7" name="Picture 6">
            <a:extLst>
              <a:ext uri="{FF2B5EF4-FFF2-40B4-BE49-F238E27FC236}">
                <a16:creationId xmlns:a16="http://schemas.microsoft.com/office/drawing/2014/main" id="{9F4F81D7-67DE-4833-B110-97897741024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a:extLst>
              <a:ext uri="{FF2B5EF4-FFF2-40B4-BE49-F238E27FC236}">
                <a16:creationId xmlns:a16="http://schemas.microsoft.com/office/drawing/2014/main" id="{A9450E7E-CD38-4925-9830-19770BF3E210}"/>
              </a:ext>
            </a:extLst>
          </p:cNvPr>
          <p:cNvSpPr txBox="1"/>
          <p:nvPr/>
        </p:nvSpPr>
        <p:spPr>
          <a:xfrm>
            <a:off x="167491" y="3579798"/>
            <a:ext cx="6629399" cy="83099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800" spc="-150" dirty="0">
                <a:solidFill>
                  <a:schemeClr val="bg1"/>
                </a:solidFill>
                <a:latin typeface="Cooper Black" panose="0208090404030B020404" pitchFamily="18" charset="0"/>
              </a:rPr>
              <a:t>Day – 8</a:t>
            </a:r>
          </a:p>
        </p:txBody>
      </p:sp>
    </p:spTree>
    <p:extLst>
      <p:ext uri="{BB962C8B-B14F-4D97-AF65-F5344CB8AC3E}">
        <p14:creationId xmlns:p14="http://schemas.microsoft.com/office/powerpoint/2010/main" val="3809546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1" y="0"/>
            <a:ext cx="12192001" cy="6858000"/>
          </a:xfrm>
          <a:prstGeom prst="roundRect">
            <a:avLst>
              <a:gd name="adj" fmla="val 0"/>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8</a:t>
            </a:r>
          </a:p>
        </p:txBody>
      </p:sp>
    </p:spTree>
    <p:extLst>
      <p:ext uri="{BB962C8B-B14F-4D97-AF65-F5344CB8AC3E}">
        <p14:creationId xmlns:p14="http://schemas.microsoft.com/office/powerpoint/2010/main" val="3991243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4" descr="Free Vector | Flat people with question marks background">
            <a:extLst>
              <a:ext uri="{FF2B5EF4-FFF2-40B4-BE49-F238E27FC236}">
                <a16:creationId xmlns:a16="http://schemas.microsoft.com/office/drawing/2014/main" id="{A5F7A257-FE6A-4488-A4B4-57FAC4ADAE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88D93EE-C9D6-434C-B329-542C660DC1A9}"/>
              </a:ext>
            </a:extLst>
          </p:cNvPr>
          <p:cNvSpPr txBox="1"/>
          <p:nvPr/>
        </p:nvSpPr>
        <p:spPr>
          <a:xfrm>
            <a:off x="4113541" y="875489"/>
            <a:ext cx="3964918" cy="769441"/>
          </a:xfrm>
          <a:prstGeom prst="rect">
            <a:avLst/>
          </a:prstGeom>
          <a:noFill/>
        </p:spPr>
        <p:txBody>
          <a:bodyPr wrap="square" rtlCol="0">
            <a:spAutoFit/>
          </a:bodyPr>
          <a:lstStyle/>
          <a:p>
            <a:pPr algn="ctr"/>
            <a:r>
              <a:rPr lang="en-US" sz="4400" b="1" dirty="0"/>
              <a:t>Any Questions ?</a:t>
            </a:r>
          </a:p>
        </p:txBody>
      </p:sp>
    </p:spTree>
    <p:extLst>
      <p:ext uri="{BB962C8B-B14F-4D97-AF65-F5344CB8AC3E}">
        <p14:creationId xmlns:p14="http://schemas.microsoft.com/office/powerpoint/2010/main" val="1984210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69332"/>
          </a:xfrm>
          <a:prstGeom prst="rect">
            <a:avLst/>
          </a:prstGeom>
          <a:noFill/>
        </p:spPr>
        <p:txBody>
          <a:bodyPr wrap="square" rtlCol="0">
            <a:spAutoFit/>
          </a:bodyPr>
          <a:lstStyle/>
          <a:p>
            <a:pPr algn="just"/>
            <a:r>
              <a:rPr lang="en-US" dirty="0"/>
              <a:t>Content</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4090687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Vaccination flat composition with image of calendar with marks and capsules of vaccine Free Vector">
            <a:extLst>
              <a:ext uri="{FF2B5EF4-FFF2-40B4-BE49-F238E27FC236}">
                <a16:creationId xmlns:a16="http://schemas.microsoft.com/office/drawing/2014/main" id="{42A923B4-B8F4-4038-92B5-B3307A736C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70751" y="674036"/>
            <a:ext cx="5509927" cy="550992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Agenda</a:t>
            </a:r>
          </a:p>
        </p:txBody>
      </p:sp>
      <p:sp>
        <p:nvSpPr>
          <p:cNvPr id="7" name="Footer Placeholder 45">
            <a:extLst>
              <a:ext uri="{FF2B5EF4-FFF2-40B4-BE49-F238E27FC236}">
                <a16:creationId xmlns:a16="http://schemas.microsoft.com/office/drawing/2014/main" id="{B1E5499E-11CA-432D-9460-A2E488D7E717}"/>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9" name="TextBox 8">
            <a:extLst>
              <a:ext uri="{FF2B5EF4-FFF2-40B4-BE49-F238E27FC236}">
                <a16:creationId xmlns:a16="http://schemas.microsoft.com/office/drawing/2014/main" id="{37C93801-7A4B-457E-8FD4-307F6B7DF1C5}"/>
              </a:ext>
            </a:extLst>
          </p:cNvPr>
          <p:cNvSpPr txBox="1"/>
          <p:nvPr/>
        </p:nvSpPr>
        <p:spPr>
          <a:xfrm>
            <a:off x="261764" y="899721"/>
            <a:ext cx="5509927" cy="3139321"/>
          </a:xfrm>
          <a:prstGeom prst="rect">
            <a:avLst/>
          </a:prstGeom>
          <a:noFill/>
        </p:spPr>
        <p:txBody>
          <a:bodyPr wrap="square" rtlCol="0">
            <a:spAutoFit/>
          </a:bodyPr>
          <a:lstStyle/>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r>
              <a:rPr lang="en-US" dirty="0"/>
              <a:t>Binding in SAP UI5</a:t>
            </a:r>
          </a:p>
          <a:p>
            <a:pPr marL="742950" lvl="1" indent="-285750" algn="just">
              <a:buFont typeface="Arial" panose="020B0604020202020204" pitchFamily="34" charset="0"/>
              <a:buChar char="•"/>
            </a:pPr>
            <a:r>
              <a:rPr lang="en-US" dirty="0"/>
              <a:t>Expression Binding</a:t>
            </a:r>
          </a:p>
          <a:p>
            <a:pPr marL="742950" lvl="1" indent="-285750" algn="just">
              <a:buFont typeface="Arial" panose="020B0604020202020204" pitchFamily="34" charset="0"/>
              <a:buChar char="•"/>
            </a:pPr>
            <a:r>
              <a:rPr lang="en-US" dirty="0"/>
              <a:t>Understand the use of Expression binding form an example </a:t>
            </a:r>
          </a:p>
          <a:p>
            <a:pPr marL="742950" lvl="1" indent="-285750" algn="just">
              <a:buFont typeface="Arial" panose="020B0604020202020204" pitchFamily="34" charset="0"/>
              <a:buChar char="•"/>
            </a:pPr>
            <a:r>
              <a:rPr lang="en-US" dirty="0"/>
              <a:t>Binding Modes in SAP UI5</a:t>
            </a:r>
          </a:p>
          <a:p>
            <a:pPr marL="742950" lvl="1" indent="-285750" algn="just">
              <a:buFont typeface="Arial" panose="020B0604020202020204" pitchFamily="34" charset="0"/>
              <a:buChar char="•"/>
            </a:pPr>
            <a:r>
              <a:rPr lang="en-US" dirty="0"/>
              <a:t>Introduction to Aggregation Binding</a:t>
            </a:r>
          </a:p>
          <a:p>
            <a:pPr marL="742950" lvl="1" indent="-285750" algn="just">
              <a:buFont typeface="Arial" panose="020B0604020202020204" pitchFamily="34" charset="0"/>
              <a:buChar char="•"/>
            </a:pPr>
            <a:r>
              <a:rPr lang="en-US" dirty="0"/>
              <a:t>Creating a Table control</a:t>
            </a:r>
          </a:p>
          <a:p>
            <a:pPr marL="742950" lvl="1" indent="-285750" algn="just">
              <a:buFont typeface="Arial" panose="020B0604020202020204" pitchFamily="34" charset="0"/>
              <a:buChar char="•"/>
            </a:pPr>
            <a:r>
              <a:rPr lang="en-US" dirty="0"/>
              <a:t>Creating a Dropdown List using the Aggregating Items </a:t>
            </a:r>
          </a:p>
        </p:txBody>
      </p:sp>
    </p:spTree>
    <p:extLst>
      <p:ext uri="{BB962C8B-B14F-4D97-AF65-F5344CB8AC3E}">
        <p14:creationId xmlns:p14="http://schemas.microsoft.com/office/powerpoint/2010/main" val="3697412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Binding in SAP UI5</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646331"/>
          </a:xfrm>
          <a:prstGeom prst="rect">
            <a:avLst/>
          </a:prstGeom>
          <a:noFill/>
        </p:spPr>
        <p:txBody>
          <a:bodyPr wrap="square" rtlCol="0">
            <a:spAutoFit/>
          </a:bodyPr>
          <a:lstStyle/>
          <a:p>
            <a:pPr marL="285750" indent="-285750">
              <a:buFont typeface="Wingdings" panose="05000000000000000000" pitchFamily="2" charset="2"/>
              <a:buChar char="§"/>
            </a:pPr>
            <a:r>
              <a:rPr lang="en-US" b="0" i="0" dirty="0">
                <a:effectLst/>
                <a:latin typeface="SAPRegular"/>
              </a:rPr>
              <a:t>Data binding is the process that establishes a connection between the application UI and business logic.</a:t>
            </a:r>
          </a:p>
          <a:p>
            <a:pPr marL="285750" indent="-285750">
              <a:buFont typeface="Wingdings" panose="05000000000000000000" pitchFamily="2" charset="2"/>
              <a:buChar char="§"/>
            </a:pPr>
            <a:r>
              <a:rPr lang="en-US" b="0" i="0" dirty="0">
                <a:effectLst/>
                <a:latin typeface="SAPRegular"/>
              </a:rPr>
              <a:t>It is a bridge between a binding target and a binding source.</a:t>
            </a:r>
            <a:endParaRPr lang="en-US" dirty="0">
              <a:solidFill>
                <a:srgbClr val="3C3C3C"/>
              </a:solidFill>
            </a:endParaRP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grpSp>
        <p:nvGrpSpPr>
          <p:cNvPr id="48" name="Group 47">
            <a:extLst>
              <a:ext uri="{FF2B5EF4-FFF2-40B4-BE49-F238E27FC236}">
                <a16:creationId xmlns:a16="http://schemas.microsoft.com/office/drawing/2014/main" id="{AE72ECC6-3923-4E8C-AD5C-A48951F75736}"/>
              </a:ext>
            </a:extLst>
          </p:cNvPr>
          <p:cNvGrpSpPr/>
          <p:nvPr/>
        </p:nvGrpSpPr>
        <p:grpSpPr>
          <a:xfrm>
            <a:off x="2654865" y="1776508"/>
            <a:ext cx="6332707" cy="3073926"/>
            <a:chOff x="933854" y="1795963"/>
            <a:chExt cx="6332707" cy="3073926"/>
          </a:xfrm>
        </p:grpSpPr>
        <p:sp>
          <p:nvSpPr>
            <p:cNvPr id="27" name="Flowchart: Alternate Process 26">
              <a:extLst>
                <a:ext uri="{FF2B5EF4-FFF2-40B4-BE49-F238E27FC236}">
                  <a16:creationId xmlns:a16="http://schemas.microsoft.com/office/drawing/2014/main" id="{C7660A13-F35F-4CBD-AD16-73DF8498F5D1}"/>
                </a:ext>
              </a:extLst>
            </p:cNvPr>
            <p:cNvSpPr/>
            <p:nvPr/>
          </p:nvSpPr>
          <p:spPr>
            <a:xfrm>
              <a:off x="933854" y="2821021"/>
              <a:ext cx="1634247" cy="1215957"/>
            </a:xfrm>
            <a:prstGeom prst="flowChartAlternateProcess">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Types of Binding in SAP UI5</a:t>
              </a:r>
            </a:p>
          </p:txBody>
        </p:sp>
        <p:sp>
          <p:nvSpPr>
            <p:cNvPr id="28" name="Rectangle: Rounded Corners 27">
              <a:extLst>
                <a:ext uri="{FF2B5EF4-FFF2-40B4-BE49-F238E27FC236}">
                  <a16:creationId xmlns:a16="http://schemas.microsoft.com/office/drawing/2014/main" id="{EB89A30D-7D8A-4206-8595-410564D9C858}"/>
                </a:ext>
              </a:extLst>
            </p:cNvPr>
            <p:cNvSpPr/>
            <p:nvPr/>
          </p:nvSpPr>
          <p:spPr>
            <a:xfrm>
              <a:off x="4737370" y="1795963"/>
              <a:ext cx="2529191" cy="437745"/>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Property Binding</a:t>
              </a:r>
            </a:p>
          </p:txBody>
        </p:sp>
        <p:sp>
          <p:nvSpPr>
            <p:cNvPr id="29" name="Rectangle: Rounded Corners 28">
              <a:extLst>
                <a:ext uri="{FF2B5EF4-FFF2-40B4-BE49-F238E27FC236}">
                  <a16:creationId xmlns:a16="http://schemas.microsoft.com/office/drawing/2014/main" id="{0DA09A3E-3DCD-4DE5-B8CC-FCC474536702}"/>
                </a:ext>
              </a:extLst>
            </p:cNvPr>
            <p:cNvSpPr/>
            <p:nvPr/>
          </p:nvSpPr>
          <p:spPr>
            <a:xfrm>
              <a:off x="4737369" y="2674690"/>
              <a:ext cx="2529191" cy="437745"/>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Expression Binding</a:t>
              </a:r>
            </a:p>
          </p:txBody>
        </p:sp>
        <p:sp>
          <p:nvSpPr>
            <p:cNvPr id="30" name="Rectangle: Rounded Corners 29">
              <a:extLst>
                <a:ext uri="{FF2B5EF4-FFF2-40B4-BE49-F238E27FC236}">
                  <a16:creationId xmlns:a16="http://schemas.microsoft.com/office/drawing/2014/main" id="{6E00F11C-A6EF-4114-8B16-1B36F2BC530E}"/>
                </a:ext>
              </a:extLst>
            </p:cNvPr>
            <p:cNvSpPr/>
            <p:nvPr/>
          </p:nvSpPr>
          <p:spPr>
            <a:xfrm>
              <a:off x="4737367" y="3553417"/>
              <a:ext cx="2529191" cy="437745"/>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t>Aggregation Binding</a:t>
              </a:r>
            </a:p>
          </p:txBody>
        </p:sp>
        <p:sp>
          <p:nvSpPr>
            <p:cNvPr id="31" name="Rectangle: Rounded Corners 30">
              <a:extLst>
                <a:ext uri="{FF2B5EF4-FFF2-40B4-BE49-F238E27FC236}">
                  <a16:creationId xmlns:a16="http://schemas.microsoft.com/office/drawing/2014/main" id="{BFE24BCF-FB49-4DBB-A1A3-27D979FDFB75}"/>
                </a:ext>
              </a:extLst>
            </p:cNvPr>
            <p:cNvSpPr/>
            <p:nvPr/>
          </p:nvSpPr>
          <p:spPr>
            <a:xfrm>
              <a:off x="4737367" y="4432144"/>
              <a:ext cx="2529191" cy="437745"/>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Element Binding</a:t>
              </a:r>
            </a:p>
          </p:txBody>
        </p:sp>
        <p:cxnSp>
          <p:nvCxnSpPr>
            <p:cNvPr id="33" name="Connector: Curved 32">
              <a:extLst>
                <a:ext uri="{FF2B5EF4-FFF2-40B4-BE49-F238E27FC236}">
                  <a16:creationId xmlns:a16="http://schemas.microsoft.com/office/drawing/2014/main" id="{8439989E-C511-4DC7-8A9C-7B5D014B1036}"/>
                </a:ext>
              </a:extLst>
            </p:cNvPr>
            <p:cNvCxnSpPr>
              <a:stCxn id="27" idx="3"/>
              <a:endCxn id="28" idx="1"/>
            </p:cNvCxnSpPr>
            <p:nvPr/>
          </p:nvCxnSpPr>
          <p:spPr>
            <a:xfrm flipV="1">
              <a:off x="2568101" y="2014836"/>
              <a:ext cx="2169269" cy="1414164"/>
            </a:xfrm>
            <a:prstGeom prst="curvedConnector3">
              <a:avLst>
                <a:gd name="adj1" fmla="val 23543"/>
              </a:avLst>
            </a:prstGeom>
            <a:ln>
              <a:tailEnd type="triangle"/>
            </a:ln>
          </p:spPr>
          <p:style>
            <a:lnRef idx="3">
              <a:schemeClr val="dk1"/>
            </a:lnRef>
            <a:fillRef idx="0">
              <a:schemeClr val="dk1"/>
            </a:fillRef>
            <a:effectRef idx="2">
              <a:schemeClr val="dk1"/>
            </a:effectRef>
            <a:fontRef idx="minor">
              <a:schemeClr val="tx1"/>
            </a:fontRef>
          </p:style>
        </p:cxnSp>
        <p:cxnSp>
          <p:nvCxnSpPr>
            <p:cNvPr id="36" name="Connector: Curved 35">
              <a:extLst>
                <a:ext uri="{FF2B5EF4-FFF2-40B4-BE49-F238E27FC236}">
                  <a16:creationId xmlns:a16="http://schemas.microsoft.com/office/drawing/2014/main" id="{E81AF9AF-7603-4B55-80FB-34FC77689BF2}"/>
                </a:ext>
              </a:extLst>
            </p:cNvPr>
            <p:cNvCxnSpPr>
              <a:stCxn id="27" idx="3"/>
              <a:endCxn id="29" idx="1"/>
            </p:cNvCxnSpPr>
            <p:nvPr/>
          </p:nvCxnSpPr>
          <p:spPr>
            <a:xfrm flipV="1">
              <a:off x="2568101" y="2893563"/>
              <a:ext cx="2169268" cy="535437"/>
            </a:xfrm>
            <a:prstGeom prst="curvedConnector3">
              <a:avLst>
                <a:gd name="adj1" fmla="val 37893"/>
              </a:avLst>
            </a:prstGeom>
            <a:ln>
              <a:tailEnd type="triangle"/>
            </a:ln>
          </p:spPr>
          <p:style>
            <a:lnRef idx="3">
              <a:schemeClr val="dk1"/>
            </a:lnRef>
            <a:fillRef idx="0">
              <a:schemeClr val="dk1"/>
            </a:fillRef>
            <a:effectRef idx="2">
              <a:schemeClr val="dk1"/>
            </a:effectRef>
            <a:fontRef idx="minor">
              <a:schemeClr val="tx1"/>
            </a:fontRef>
          </p:style>
        </p:cxnSp>
        <p:cxnSp>
          <p:nvCxnSpPr>
            <p:cNvPr id="38" name="Connector: Curved 37">
              <a:extLst>
                <a:ext uri="{FF2B5EF4-FFF2-40B4-BE49-F238E27FC236}">
                  <a16:creationId xmlns:a16="http://schemas.microsoft.com/office/drawing/2014/main" id="{A0DD7C67-0070-4DEA-A791-5FC73CB16F83}"/>
                </a:ext>
              </a:extLst>
            </p:cNvPr>
            <p:cNvCxnSpPr>
              <a:stCxn id="27" idx="3"/>
              <a:endCxn id="30" idx="1"/>
            </p:cNvCxnSpPr>
            <p:nvPr/>
          </p:nvCxnSpPr>
          <p:spPr>
            <a:xfrm>
              <a:off x="2568101" y="3429000"/>
              <a:ext cx="2169266" cy="343290"/>
            </a:xfrm>
            <a:prstGeom prst="curvedConnector3">
              <a:avLst>
                <a:gd name="adj1" fmla="val 38789"/>
              </a:avLst>
            </a:prstGeom>
            <a:ln>
              <a:tailEnd type="triangle"/>
            </a:ln>
          </p:spPr>
          <p:style>
            <a:lnRef idx="3">
              <a:schemeClr val="dk1"/>
            </a:lnRef>
            <a:fillRef idx="0">
              <a:schemeClr val="dk1"/>
            </a:fillRef>
            <a:effectRef idx="2">
              <a:schemeClr val="dk1"/>
            </a:effectRef>
            <a:fontRef idx="minor">
              <a:schemeClr val="tx1"/>
            </a:fontRef>
          </p:style>
        </p:cxnSp>
        <p:cxnSp>
          <p:nvCxnSpPr>
            <p:cNvPr id="40" name="Connector: Curved 39">
              <a:extLst>
                <a:ext uri="{FF2B5EF4-FFF2-40B4-BE49-F238E27FC236}">
                  <a16:creationId xmlns:a16="http://schemas.microsoft.com/office/drawing/2014/main" id="{BC315123-6B69-4FF2-9495-F55EEC71C6A4}"/>
                </a:ext>
              </a:extLst>
            </p:cNvPr>
            <p:cNvCxnSpPr>
              <a:stCxn id="27" idx="3"/>
              <a:endCxn id="31" idx="1"/>
            </p:cNvCxnSpPr>
            <p:nvPr/>
          </p:nvCxnSpPr>
          <p:spPr>
            <a:xfrm>
              <a:off x="2568101" y="3429000"/>
              <a:ext cx="2169266" cy="1222017"/>
            </a:xfrm>
            <a:prstGeom prst="curvedConnector3">
              <a:avLst>
                <a:gd name="adj1" fmla="val 26233"/>
              </a:avLst>
            </a:prstGeom>
            <a:ln>
              <a:tailEnd type="triangle"/>
            </a:ln>
          </p:spPr>
          <p:style>
            <a:lnRef idx="3">
              <a:schemeClr val="dk1"/>
            </a:lnRef>
            <a:fillRef idx="0">
              <a:schemeClr val="dk1"/>
            </a:fillRef>
            <a:effectRef idx="2">
              <a:schemeClr val="dk1"/>
            </a:effectRef>
            <a:fontRef idx="minor">
              <a:schemeClr val="tx1"/>
            </a:fontRef>
          </p:style>
        </p:cxnSp>
      </p:grpSp>
      <p:sp>
        <p:nvSpPr>
          <p:cNvPr id="50" name="TextBox 49">
            <a:extLst>
              <a:ext uri="{FF2B5EF4-FFF2-40B4-BE49-F238E27FC236}">
                <a16:creationId xmlns:a16="http://schemas.microsoft.com/office/drawing/2014/main" id="{F72EDACF-DE58-4045-BE4B-70E6B1228081}"/>
              </a:ext>
            </a:extLst>
          </p:cNvPr>
          <p:cNvSpPr txBox="1"/>
          <p:nvPr/>
        </p:nvSpPr>
        <p:spPr>
          <a:xfrm>
            <a:off x="424798" y="5166999"/>
            <a:ext cx="10955877" cy="646331"/>
          </a:xfrm>
          <a:prstGeom prst="rect">
            <a:avLst/>
          </a:prstGeom>
          <a:noFill/>
        </p:spPr>
        <p:txBody>
          <a:bodyPr wrap="square">
            <a:spAutoFit/>
          </a:bodyPr>
          <a:lstStyle/>
          <a:p>
            <a:pPr algn="just"/>
            <a:r>
              <a:rPr lang="en-US" b="1" i="0" dirty="0">
                <a:solidFill>
                  <a:srgbClr val="3C3C3C"/>
                </a:solidFill>
                <a:effectLst/>
              </a:rPr>
              <a:t>Property Binding</a:t>
            </a:r>
            <a:r>
              <a:rPr lang="en-US" b="0" i="0" dirty="0">
                <a:solidFill>
                  <a:srgbClr val="3C3C3C"/>
                </a:solidFill>
                <a:effectLst/>
              </a:rPr>
              <a:t>:- </a:t>
            </a:r>
            <a:r>
              <a:rPr lang="en-US" b="0" i="0" dirty="0">
                <a:effectLst/>
              </a:rPr>
              <a:t>W</a:t>
            </a:r>
            <a:r>
              <a:rPr lang="en-US" dirty="0"/>
              <a:t>hen we bind property of a UI control, to the address of the model, this is called property binding. E.g. value property of Input control was connected to /emp/empId</a:t>
            </a:r>
          </a:p>
        </p:txBody>
      </p:sp>
    </p:spTree>
    <p:extLst>
      <p:ext uri="{BB962C8B-B14F-4D97-AF65-F5344CB8AC3E}">
        <p14:creationId xmlns:p14="http://schemas.microsoft.com/office/powerpoint/2010/main" val="1834171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1935F09F-6404-4818-84D5-4A792F31BE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9510" y="3282814"/>
            <a:ext cx="3562351" cy="356235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Expression Binding</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139321"/>
          </a:xfrm>
          <a:prstGeom prst="rect">
            <a:avLst/>
          </a:prstGeom>
          <a:noFill/>
        </p:spPr>
        <p:txBody>
          <a:bodyPr wrap="square" rtlCol="0">
            <a:spAutoFit/>
          </a:bodyPr>
          <a:lstStyle/>
          <a:p>
            <a:r>
              <a:rPr lang="en-US" b="1" dirty="0"/>
              <a:t>Expression binding : - </a:t>
            </a:r>
            <a:r>
              <a:rPr lang="en-US" dirty="0"/>
              <a:t>When we bind an Expression (</a:t>
            </a:r>
            <a:r>
              <a:rPr lang="en-US" b="1" dirty="0"/>
              <a:t>{= condition ? true : false}</a:t>
            </a:r>
            <a:r>
              <a:rPr lang="en-US" dirty="0"/>
              <a:t>) with the property of a control rather binding value to a property, this is called expression binding.</a:t>
            </a:r>
          </a:p>
          <a:p>
            <a:pPr marL="285750" indent="-285750">
              <a:buFont typeface="Wingdings" panose="05000000000000000000" pitchFamily="2" charset="2"/>
              <a:buChar char="§"/>
            </a:pPr>
            <a:r>
              <a:rPr lang="en-US" b="0" i="0" dirty="0">
                <a:effectLst/>
              </a:rPr>
              <a:t>If we need some calculation on model data or some sort of comparison, then expression binding is useful. </a:t>
            </a:r>
          </a:p>
          <a:p>
            <a:pPr lvl="1"/>
            <a:r>
              <a:rPr lang="en-US" dirty="0"/>
              <a:t>Syntax:</a:t>
            </a:r>
          </a:p>
          <a:p>
            <a:pPr lvl="1"/>
            <a:r>
              <a:rPr lang="en-US" dirty="0"/>
              <a:t>	numberState = “{= ${path} &gt; value ? ‘conditionForTrue’ : ‘ConditionForFalse’ }”</a:t>
            </a:r>
          </a:p>
          <a:p>
            <a:pPr lvl="1"/>
            <a:endParaRPr lang="en-US" dirty="0"/>
          </a:p>
          <a:p>
            <a:pPr marL="285750" indent="-285750" algn="just">
              <a:buFont typeface="Wingdings" panose="05000000000000000000" pitchFamily="2" charset="2"/>
              <a:buChar char="§"/>
            </a:pPr>
            <a:r>
              <a:rPr lang="en-US" b="0" i="0" dirty="0">
                <a:effectLst/>
              </a:rPr>
              <a:t>This saves the overhead of defining a function and is recommended in cases where the formatter function has a trivial implementation like comparison of values. Expression binding is especially useful in the context of SAPUI5 XML templating where XML views with templating are preprocessed so that the SAPUI5 controller is a natural place to put custom formatter functions that are not available. </a:t>
            </a:r>
            <a:endParaRPr lang="en-US" b="1" dirty="0"/>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2" name="TextBox 1">
            <a:extLst>
              <a:ext uri="{FF2B5EF4-FFF2-40B4-BE49-F238E27FC236}">
                <a16:creationId xmlns:a16="http://schemas.microsoft.com/office/drawing/2014/main" id="{50AE83EA-DA79-4008-8720-BB4C9046D526}"/>
              </a:ext>
            </a:extLst>
          </p:cNvPr>
          <p:cNvSpPr txBox="1"/>
          <p:nvPr/>
        </p:nvSpPr>
        <p:spPr>
          <a:xfrm>
            <a:off x="261763" y="4039042"/>
            <a:ext cx="6692630" cy="923330"/>
          </a:xfrm>
          <a:prstGeom prst="rect">
            <a:avLst/>
          </a:prstGeom>
          <a:noFill/>
        </p:spPr>
        <p:txBody>
          <a:bodyPr wrap="square" rtlCol="0">
            <a:spAutoFit/>
          </a:bodyPr>
          <a:lstStyle/>
          <a:p>
            <a:r>
              <a:rPr lang="en-US" b="1" dirty="0"/>
              <a:t>Note: - </a:t>
            </a:r>
            <a:r>
              <a:rPr kumimoji="0" lang="en-US" altLang="en-US" sz="1800" b="0" i="0" u="none" strike="noStrike" cap="none" normalizeH="0" baseline="0" dirty="0">
                <a:ln>
                  <a:noFill/>
                </a:ln>
                <a:effectLst/>
                <a:cs typeface="Arial" panose="020B0604020202020204" pitchFamily="34" charset="0"/>
              </a:rPr>
              <a:t>To use expression binding, you need to enable extended binding syntax via the configuration setting in index.html file</a:t>
            </a:r>
          </a:p>
          <a:p>
            <a:r>
              <a:rPr lang="en-US" dirty="0">
                <a:cs typeface="Arial" panose="020B0604020202020204" pitchFamily="34" charset="0"/>
              </a:rPr>
              <a:t>	</a:t>
            </a:r>
            <a:r>
              <a:rPr lang="en-US" b="0" dirty="0">
                <a:solidFill>
                  <a:srgbClr val="FF0000"/>
                </a:solidFill>
                <a:effectLst/>
                <a:latin typeface="Consolas" panose="020B0609020204030204" pitchFamily="49" charset="0"/>
              </a:rPr>
              <a:t> data-sap-ui-</a:t>
            </a:r>
            <a:r>
              <a:rPr lang="en-US" b="0" dirty="0" err="1">
                <a:solidFill>
                  <a:srgbClr val="FF0000"/>
                </a:solidFill>
                <a:effectLst/>
                <a:latin typeface="Consolas" panose="020B0609020204030204" pitchFamily="49" charset="0"/>
              </a:rPr>
              <a:t>bindingSyntax</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"complex"</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6425427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Use case of Expression Binding</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031325"/>
          </a:xfrm>
          <a:prstGeom prst="rect">
            <a:avLst/>
          </a:prstGeom>
          <a:noFill/>
        </p:spPr>
        <p:txBody>
          <a:bodyPr wrap="square" rtlCol="0">
            <a:spAutoFit/>
          </a:bodyPr>
          <a:lstStyle/>
          <a:p>
            <a:pPr marL="0" lvl="1"/>
            <a:r>
              <a:rPr lang="en-US" dirty="0"/>
              <a:t>My Manager want to add a button and when we click on that button, all the fields should gray out.</a:t>
            </a:r>
          </a:p>
          <a:p>
            <a:pPr marL="0" lvl="1"/>
            <a:endParaRPr lang="en-US" dirty="0"/>
          </a:p>
          <a:p>
            <a:pPr marL="457200" lvl="2"/>
            <a:r>
              <a:rPr lang="en-US" dirty="0"/>
              <a:t>If The Employee Name is Anubhav, Gray out Salary field.</a:t>
            </a:r>
          </a:p>
          <a:p>
            <a:pPr marL="457200" lvl="2"/>
            <a:r>
              <a:rPr lang="en-US" dirty="0"/>
              <a:t>Condition – if employee name  =  Anubhav</a:t>
            </a:r>
          </a:p>
          <a:p>
            <a:pPr marL="457200" lvl="2"/>
            <a:r>
              <a:rPr lang="en-US" dirty="0"/>
              <a:t>Outcome – make field gray out</a:t>
            </a:r>
          </a:p>
          <a:p>
            <a:pPr marL="457200" lvl="2"/>
            <a:r>
              <a:rPr lang="en-US" dirty="0"/>
              <a:t>Target – Salary field</a:t>
            </a:r>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3" name="Picture 2">
            <a:extLst>
              <a:ext uri="{FF2B5EF4-FFF2-40B4-BE49-F238E27FC236}">
                <a16:creationId xmlns:a16="http://schemas.microsoft.com/office/drawing/2014/main" id="{DAAB1826-4D56-493F-9AC9-69DF28952434}"/>
              </a:ext>
            </a:extLst>
          </p:cNvPr>
          <p:cNvPicPr>
            <a:picLocks noChangeAspect="1"/>
          </p:cNvPicPr>
          <p:nvPr/>
        </p:nvPicPr>
        <p:blipFill>
          <a:blip r:embed="rId3"/>
          <a:stretch>
            <a:fillRect/>
          </a:stretch>
        </p:blipFill>
        <p:spPr>
          <a:xfrm>
            <a:off x="594386" y="3427801"/>
            <a:ext cx="4991533" cy="998307"/>
          </a:xfrm>
          <a:prstGeom prst="rect">
            <a:avLst/>
          </a:prstGeom>
        </p:spPr>
      </p:pic>
      <p:pic>
        <p:nvPicPr>
          <p:cNvPr id="9" name="Picture 8">
            <a:extLst>
              <a:ext uri="{FF2B5EF4-FFF2-40B4-BE49-F238E27FC236}">
                <a16:creationId xmlns:a16="http://schemas.microsoft.com/office/drawing/2014/main" id="{16908D42-E05A-4CDA-8406-081285457A77}"/>
              </a:ext>
            </a:extLst>
          </p:cNvPr>
          <p:cNvPicPr>
            <a:picLocks noChangeAspect="1"/>
          </p:cNvPicPr>
          <p:nvPr/>
        </p:nvPicPr>
        <p:blipFill>
          <a:blip r:embed="rId4"/>
          <a:stretch>
            <a:fillRect/>
          </a:stretch>
        </p:blipFill>
        <p:spPr>
          <a:xfrm>
            <a:off x="6310125" y="3427801"/>
            <a:ext cx="4785775" cy="948772"/>
          </a:xfrm>
          <a:prstGeom prst="rect">
            <a:avLst/>
          </a:prstGeom>
        </p:spPr>
      </p:pic>
      <p:sp>
        <p:nvSpPr>
          <p:cNvPr id="10" name="TextBox 9">
            <a:extLst>
              <a:ext uri="{FF2B5EF4-FFF2-40B4-BE49-F238E27FC236}">
                <a16:creationId xmlns:a16="http://schemas.microsoft.com/office/drawing/2014/main" id="{1BCBDE21-0F06-43C9-B881-BB052E208023}"/>
              </a:ext>
            </a:extLst>
          </p:cNvPr>
          <p:cNvSpPr txBox="1"/>
          <p:nvPr/>
        </p:nvSpPr>
        <p:spPr>
          <a:xfrm>
            <a:off x="710119" y="2931046"/>
            <a:ext cx="4785775" cy="369332"/>
          </a:xfrm>
          <a:prstGeom prst="rect">
            <a:avLst/>
          </a:prstGeom>
          <a:noFill/>
        </p:spPr>
        <p:txBody>
          <a:bodyPr wrap="square" rtlCol="0">
            <a:spAutoFit/>
          </a:bodyPr>
          <a:lstStyle/>
          <a:p>
            <a:r>
              <a:rPr lang="en-US" dirty="0"/>
              <a:t>If Employee name = Anubhav</a:t>
            </a:r>
          </a:p>
        </p:txBody>
      </p:sp>
      <p:sp>
        <p:nvSpPr>
          <p:cNvPr id="11" name="TextBox 10">
            <a:extLst>
              <a:ext uri="{FF2B5EF4-FFF2-40B4-BE49-F238E27FC236}">
                <a16:creationId xmlns:a16="http://schemas.microsoft.com/office/drawing/2014/main" id="{5FF8F434-70E7-42D8-99DE-7FC9C08585A4}"/>
              </a:ext>
            </a:extLst>
          </p:cNvPr>
          <p:cNvSpPr txBox="1"/>
          <p:nvPr/>
        </p:nvSpPr>
        <p:spPr>
          <a:xfrm>
            <a:off x="6696106" y="2931046"/>
            <a:ext cx="4785775" cy="369332"/>
          </a:xfrm>
          <a:prstGeom prst="rect">
            <a:avLst/>
          </a:prstGeom>
          <a:noFill/>
        </p:spPr>
        <p:txBody>
          <a:bodyPr wrap="square" rtlCol="0">
            <a:spAutoFit/>
          </a:bodyPr>
          <a:lstStyle/>
          <a:p>
            <a:r>
              <a:rPr lang="en-US" dirty="0"/>
              <a:t>If Employee name  != Anubhav</a:t>
            </a:r>
          </a:p>
        </p:txBody>
      </p:sp>
    </p:spTree>
    <p:extLst>
      <p:ext uri="{BB962C8B-B14F-4D97-AF65-F5344CB8AC3E}">
        <p14:creationId xmlns:p14="http://schemas.microsoft.com/office/powerpoint/2010/main" val="3159087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69C233D8-A7B4-49EB-96B0-B998FAA23C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6377" y="1986354"/>
            <a:ext cx="5962650" cy="3971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1</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308324"/>
          </a:xfrm>
          <a:prstGeom prst="rect">
            <a:avLst/>
          </a:prstGeom>
          <a:noFill/>
        </p:spPr>
        <p:txBody>
          <a:bodyPr wrap="square" rtlCol="0">
            <a:spAutoFit/>
          </a:bodyPr>
          <a:lstStyle/>
          <a:p>
            <a:pPr marL="285750" indent="-285750">
              <a:buFont typeface="Wingdings" panose="05000000000000000000" pitchFamily="2" charset="2"/>
              <a:buChar char="§"/>
            </a:pPr>
            <a:r>
              <a:rPr lang="en-US" dirty="0"/>
              <a:t>In this exercise we will see the example of both property binding and expression binding.</a:t>
            </a:r>
          </a:p>
          <a:p>
            <a:pPr marL="285750" indent="-285750">
              <a:buFont typeface="Wingdings" panose="05000000000000000000" pitchFamily="2" charset="2"/>
              <a:buChar char="§"/>
            </a:pPr>
            <a:r>
              <a:rPr lang="en-US" dirty="0"/>
              <a:t>In this file we also see that how to get data form the file in the model.</a:t>
            </a:r>
          </a:p>
          <a:p>
            <a:endParaRPr lang="en-US" dirty="0"/>
          </a:p>
          <a:p>
            <a:endParaRPr lang="en-US" dirty="0"/>
          </a:p>
          <a:p>
            <a:r>
              <a:rPr lang="en-US" dirty="0"/>
              <a:t>Exercise code:-</a:t>
            </a:r>
          </a:p>
          <a:p>
            <a:pPr marL="285750" indent="-285750">
              <a:buFont typeface="Wingdings" panose="05000000000000000000" pitchFamily="2" charset="2"/>
              <a:buChar char="§"/>
            </a:pPr>
            <a:r>
              <a:rPr lang="en-US" dirty="0">
                <a:hlinkClick r:id="rId4"/>
              </a:rPr>
              <a:t>MyXML.controller.js</a:t>
            </a:r>
            <a:endParaRPr lang="en-US" dirty="0"/>
          </a:p>
          <a:p>
            <a:pPr marL="285750" indent="-285750">
              <a:buFont typeface="Wingdings" panose="05000000000000000000" pitchFamily="2" charset="2"/>
              <a:buChar char="§"/>
            </a:pPr>
            <a:r>
              <a:rPr lang="en-US" dirty="0">
                <a:hlinkClick r:id="rId5"/>
              </a:rPr>
              <a:t>MyXML.view.xml</a:t>
            </a:r>
            <a:endParaRPr lang="en-US" dirty="0"/>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2373455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Binding Modes</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4524315"/>
          </a:xfrm>
          <a:prstGeom prst="rect">
            <a:avLst/>
          </a:prstGeom>
          <a:noFill/>
        </p:spPr>
        <p:txBody>
          <a:bodyPr wrap="square" rtlCol="0">
            <a:spAutoFit/>
          </a:bodyPr>
          <a:lstStyle/>
          <a:p>
            <a:pPr algn="just">
              <a:lnSpc>
                <a:spcPct val="150000"/>
              </a:lnSpc>
            </a:pPr>
            <a:r>
              <a:rPr lang="en-US" b="0" i="0" dirty="0">
                <a:solidFill>
                  <a:srgbClr val="3C3C3C"/>
                </a:solidFill>
                <a:effectLst/>
              </a:rPr>
              <a:t>There are basically three modes of binding data in SAPUI5.</a:t>
            </a:r>
          </a:p>
          <a:p>
            <a:pPr marL="285750" indent="-285750" algn="just">
              <a:lnSpc>
                <a:spcPct val="150000"/>
              </a:lnSpc>
              <a:buFont typeface="Wingdings" panose="05000000000000000000" pitchFamily="2" charset="2"/>
              <a:buChar char="q"/>
            </a:pPr>
            <a:r>
              <a:rPr lang="en-US" b="1" i="0" dirty="0">
                <a:solidFill>
                  <a:srgbClr val="3C3C3C"/>
                </a:solidFill>
                <a:effectLst/>
              </a:rPr>
              <a:t>One-way binding</a:t>
            </a:r>
            <a:r>
              <a:rPr lang="en-US" b="0" i="0" dirty="0">
                <a:solidFill>
                  <a:srgbClr val="3C3C3C"/>
                </a:solidFill>
                <a:effectLst/>
              </a:rPr>
              <a:t> – Here, the data is transported in one direction only, i.e. from the model, through the binding instance to the consumer (usually the property of a control), but never in the other direction. Any change done on the model data from the front end is not affected to the model. All the data changes are reflected only on the controls.</a:t>
            </a:r>
          </a:p>
          <a:p>
            <a:pPr marL="285750" indent="-285750" algn="just">
              <a:lnSpc>
                <a:spcPct val="150000"/>
              </a:lnSpc>
              <a:buFont typeface="Wingdings" panose="05000000000000000000" pitchFamily="2" charset="2"/>
              <a:buChar char="q"/>
            </a:pPr>
            <a:r>
              <a:rPr lang="en-US" b="1" i="0" dirty="0">
                <a:solidFill>
                  <a:srgbClr val="3C3C3C"/>
                </a:solidFill>
                <a:effectLst/>
              </a:rPr>
              <a:t>Two-way binding</a:t>
            </a:r>
            <a:r>
              <a:rPr lang="en-US" b="0" i="0" dirty="0">
                <a:solidFill>
                  <a:srgbClr val="3C3C3C"/>
                </a:solidFill>
                <a:effectLst/>
              </a:rPr>
              <a:t> – Here all input changes done from front end controls are reflected on the model and the backend database. SAPUI5 automatically handles the transport of data both from the model to the controls and back from the controls to the model.</a:t>
            </a:r>
          </a:p>
          <a:p>
            <a:pPr marL="285750" indent="-285750" algn="just">
              <a:lnSpc>
                <a:spcPct val="150000"/>
              </a:lnSpc>
              <a:buFont typeface="Wingdings" panose="05000000000000000000" pitchFamily="2" charset="2"/>
              <a:buChar char="q"/>
            </a:pPr>
            <a:r>
              <a:rPr lang="en-US" b="1" i="0" dirty="0">
                <a:solidFill>
                  <a:srgbClr val="3C3C3C"/>
                </a:solidFill>
                <a:effectLst/>
              </a:rPr>
              <a:t>One-time binding</a:t>
            </a:r>
            <a:r>
              <a:rPr lang="en-US" b="0" i="0" dirty="0">
                <a:solidFill>
                  <a:srgbClr val="3C3C3C"/>
                </a:solidFill>
                <a:effectLst/>
              </a:rPr>
              <a:t> – Here all data will be bound from model to view just once. After that, the connection is no more set.</a:t>
            </a:r>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9453175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Aggregation Binding</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862322"/>
          </a:xfrm>
          <a:prstGeom prst="rect">
            <a:avLst/>
          </a:prstGeom>
          <a:noFill/>
        </p:spPr>
        <p:txBody>
          <a:bodyPr wrap="square" rtlCol="0">
            <a:spAutoFit/>
          </a:bodyPr>
          <a:lstStyle/>
          <a:p>
            <a:pPr marL="285750" indent="-285750" algn="just">
              <a:buFont typeface="Wingdings" panose="05000000000000000000" pitchFamily="2" charset="2"/>
              <a:buChar char="q"/>
            </a:pPr>
            <a:r>
              <a:rPr lang="en-US" dirty="0"/>
              <a:t>When we bind the </a:t>
            </a:r>
            <a:r>
              <a:rPr lang="en-US" b="1" dirty="0"/>
              <a:t>aggregation</a:t>
            </a:r>
            <a:r>
              <a:rPr lang="en-US" dirty="0"/>
              <a:t> of a control with the entityset of data model, it is called aggregation Binding.</a:t>
            </a:r>
          </a:p>
          <a:p>
            <a:pPr marL="285750" indent="-285750" algn="just">
              <a:buFont typeface="Wingdings" panose="05000000000000000000" pitchFamily="2" charset="2"/>
              <a:buChar char="q"/>
            </a:pPr>
            <a:r>
              <a:rPr lang="en-US" dirty="0"/>
              <a:t>The parent control (e.g. Table) is bound to the EntitySet path which is called </a:t>
            </a:r>
            <a:r>
              <a:rPr lang="en-US" b="1" dirty="0"/>
              <a:t>absolute path</a:t>
            </a:r>
            <a:r>
              <a:rPr lang="en-US" dirty="0"/>
              <a:t> and the child of the parent Control (e.g. Columns) are connected to the child properties of the EntitySet is called </a:t>
            </a:r>
            <a:r>
              <a:rPr lang="en-US" b="1" dirty="0"/>
              <a:t>relative path.</a:t>
            </a:r>
          </a:p>
          <a:p>
            <a:pPr marL="285750" indent="-285750" algn="just">
              <a:buFont typeface="Wingdings" panose="05000000000000000000" pitchFamily="2" charset="2"/>
              <a:buChar char="q"/>
            </a:pPr>
            <a:r>
              <a:rPr lang="en-US" b="0" i="0" dirty="0">
                <a:effectLst/>
              </a:rPr>
              <a:t>In aggregation binding, based on your model data, as many child controls will be created automatically.</a:t>
            </a:r>
            <a:endParaRPr lang="en-US" b="1" dirty="0"/>
          </a:p>
          <a:p>
            <a:pPr marL="285750" indent="-285750" algn="just">
              <a:buFont typeface="Wingdings" panose="05000000000000000000" pitchFamily="2" charset="2"/>
              <a:buChar char="q"/>
            </a:pPr>
            <a:r>
              <a:rPr lang="en-US" dirty="0"/>
              <a:t>Every Event of UI5 will trigger the </a:t>
            </a:r>
            <a:r>
              <a:rPr lang="en-US" b="1" dirty="0"/>
              <a:t>eventHandler </a:t>
            </a:r>
            <a:r>
              <a:rPr lang="en-US" dirty="0"/>
              <a:t>and we will get the Event Object as part of the event Handler. Depending on the event, the event handler object will have different parameters.</a:t>
            </a:r>
          </a:p>
          <a:p>
            <a:pPr algn="just"/>
            <a:endParaRPr lang="en-US" dirty="0"/>
          </a:p>
          <a:p>
            <a:pPr algn="just"/>
            <a:r>
              <a:rPr lang="en-US" b="1" dirty="0"/>
              <a:t>Use Case of Aggregation Binding</a:t>
            </a:r>
          </a:p>
          <a:p>
            <a:pPr algn="just"/>
            <a:r>
              <a:rPr lang="en-US" b="0" i="0" dirty="0">
                <a:effectLst/>
              </a:rPr>
              <a:t>If we want to show a list or some data in tabular format, we need to bind a group of data. In such a case we will use aggregation binding.</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graphicFrame>
        <p:nvGraphicFramePr>
          <p:cNvPr id="8" name="Table 5">
            <a:extLst>
              <a:ext uri="{FF2B5EF4-FFF2-40B4-BE49-F238E27FC236}">
                <a16:creationId xmlns:a16="http://schemas.microsoft.com/office/drawing/2014/main" id="{9A1FC971-7ABC-4B14-91D3-E897238E2F71}"/>
              </a:ext>
            </a:extLst>
          </p:cNvPr>
          <p:cNvGraphicFramePr>
            <a:graphicFrameLocks noGrp="1"/>
          </p:cNvGraphicFramePr>
          <p:nvPr>
            <p:extLst>
              <p:ext uri="{D42A27DB-BD31-4B8C-83A1-F6EECF244321}">
                <p14:modId xmlns:p14="http://schemas.microsoft.com/office/powerpoint/2010/main" val="1988615977"/>
              </p:ext>
            </p:extLst>
          </p:nvPr>
        </p:nvGraphicFramePr>
        <p:xfrm>
          <a:off x="1003099" y="4223023"/>
          <a:ext cx="5083173" cy="1480397"/>
        </p:xfrm>
        <a:graphic>
          <a:graphicData uri="http://schemas.openxmlformats.org/drawingml/2006/table">
            <a:tbl>
              <a:tblPr firstRow="1" bandRow="1">
                <a:tableStyleId>{5C22544A-7EE6-4342-B048-85BDC9FD1C3A}</a:tableStyleId>
              </a:tblPr>
              <a:tblGrid>
                <a:gridCol w="1694391">
                  <a:extLst>
                    <a:ext uri="{9D8B030D-6E8A-4147-A177-3AD203B41FA5}">
                      <a16:colId xmlns:a16="http://schemas.microsoft.com/office/drawing/2014/main" val="2869649158"/>
                    </a:ext>
                  </a:extLst>
                </a:gridCol>
                <a:gridCol w="1694391">
                  <a:extLst>
                    <a:ext uri="{9D8B030D-6E8A-4147-A177-3AD203B41FA5}">
                      <a16:colId xmlns:a16="http://schemas.microsoft.com/office/drawing/2014/main" val="2344992087"/>
                    </a:ext>
                  </a:extLst>
                </a:gridCol>
                <a:gridCol w="1694391">
                  <a:extLst>
                    <a:ext uri="{9D8B030D-6E8A-4147-A177-3AD203B41FA5}">
                      <a16:colId xmlns:a16="http://schemas.microsoft.com/office/drawing/2014/main" val="3709368577"/>
                    </a:ext>
                  </a:extLst>
                </a:gridCol>
              </a:tblGrid>
              <a:tr h="366284">
                <a:tc>
                  <a:txBody>
                    <a:bodyPr/>
                    <a:lstStyle/>
                    <a:p>
                      <a:r>
                        <a:rPr lang="en-US" dirty="0"/>
                        <a:t>Emp Id</a:t>
                      </a:r>
                    </a:p>
                  </a:txBody>
                  <a:tcPr/>
                </a:tc>
                <a:tc>
                  <a:txBody>
                    <a:bodyPr/>
                    <a:lstStyle/>
                    <a:p>
                      <a:r>
                        <a:rPr lang="en-US" dirty="0"/>
                        <a:t>Emp Name</a:t>
                      </a:r>
                    </a:p>
                  </a:txBody>
                  <a:tcPr/>
                </a:tc>
                <a:tc>
                  <a:txBody>
                    <a:bodyPr/>
                    <a:lstStyle/>
                    <a:p>
                      <a:r>
                        <a:rPr lang="en-US" dirty="0"/>
                        <a:t>Salary</a:t>
                      </a:r>
                    </a:p>
                  </a:txBody>
                  <a:tcPr/>
                </a:tc>
                <a:extLst>
                  <a:ext uri="{0D108BD9-81ED-4DB2-BD59-A6C34878D82A}">
                    <a16:rowId xmlns:a16="http://schemas.microsoft.com/office/drawing/2014/main" val="4168095872"/>
                  </a:ext>
                </a:extLst>
              </a:tr>
              <a:tr h="371371">
                <a:tc>
                  <a:txBody>
                    <a:bodyPr/>
                    <a:lstStyle/>
                    <a:p>
                      <a:pPr algn="ctr"/>
                      <a:r>
                        <a:rPr lang="en-US" dirty="0"/>
                        <a:t>{empId}</a:t>
                      </a:r>
                    </a:p>
                  </a:txBody>
                  <a:tcPr/>
                </a:tc>
                <a:tc>
                  <a:txBody>
                    <a:bodyPr/>
                    <a:lstStyle/>
                    <a:p>
                      <a:pPr algn="ctr"/>
                      <a:r>
                        <a:rPr lang="en-US" dirty="0"/>
                        <a:t>{empName}</a:t>
                      </a:r>
                    </a:p>
                  </a:txBody>
                  <a:tcPr/>
                </a:tc>
                <a:tc>
                  <a:txBody>
                    <a:bodyPr/>
                    <a:lstStyle/>
                    <a:p>
                      <a:pPr algn="ctr"/>
                      <a:r>
                        <a:rPr lang="en-US" dirty="0"/>
                        <a:t>{salary}</a:t>
                      </a:r>
                    </a:p>
                  </a:txBody>
                  <a:tcPr/>
                </a:tc>
                <a:extLst>
                  <a:ext uri="{0D108BD9-81ED-4DB2-BD59-A6C34878D82A}">
                    <a16:rowId xmlns:a16="http://schemas.microsoft.com/office/drawing/2014/main" val="527527764"/>
                  </a:ext>
                </a:extLst>
              </a:tr>
              <a:tr h="371371">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61368548"/>
                  </a:ext>
                </a:extLst>
              </a:tr>
              <a:tr h="371371">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4154157385"/>
                  </a:ext>
                </a:extLst>
              </a:tr>
            </a:tbl>
          </a:graphicData>
        </a:graphic>
      </p:graphicFrame>
      <p:sp>
        <p:nvSpPr>
          <p:cNvPr id="9" name="TextBox 8">
            <a:extLst>
              <a:ext uri="{FF2B5EF4-FFF2-40B4-BE49-F238E27FC236}">
                <a16:creationId xmlns:a16="http://schemas.microsoft.com/office/drawing/2014/main" id="{05A478FE-C2B2-496E-A552-761690CE9767}"/>
              </a:ext>
            </a:extLst>
          </p:cNvPr>
          <p:cNvSpPr txBox="1"/>
          <p:nvPr/>
        </p:nvSpPr>
        <p:spPr>
          <a:xfrm>
            <a:off x="1003099" y="3853691"/>
            <a:ext cx="2000250" cy="369332"/>
          </a:xfrm>
          <a:prstGeom prst="rect">
            <a:avLst/>
          </a:prstGeom>
          <a:noFill/>
        </p:spPr>
        <p:txBody>
          <a:bodyPr wrap="square" rtlCol="0">
            <a:spAutoFit/>
          </a:bodyPr>
          <a:lstStyle/>
          <a:p>
            <a:r>
              <a:rPr lang="en-US" dirty="0"/>
              <a:t>Table = {/empTab}</a:t>
            </a:r>
          </a:p>
        </p:txBody>
      </p:sp>
      <p:sp>
        <p:nvSpPr>
          <p:cNvPr id="10" name="TextBox 9">
            <a:extLst>
              <a:ext uri="{FF2B5EF4-FFF2-40B4-BE49-F238E27FC236}">
                <a16:creationId xmlns:a16="http://schemas.microsoft.com/office/drawing/2014/main" id="{5A3D6364-8138-4BE1-83C5-70EBB5499C6A}"/>
              </a:ext>
            </a:extLst>
          </p:cNvPr>
          <p:cNvSpPr txBox="1"/>
          <p:nvPr/>
        </p:nvSpPr>
        <p:spPr>
          <a:xfrm>
            <a:off x="8076997" y="3738748"/>
            <a:ext cx="3293953" cy="2585323"/>
          </a:xfrm>
          <a:prstGeom prst="rect">
            <a:avLst/>
          </a:prstGeom>
          <a:noFill/>
        </p:spPr>
        <p:txBody>
          <a:bodyPr wrap="square" rtlCol="0">
            <a:spAutoFit/>
          </a:bodyPr>
          <a:lstStyle/>
          <a:p>
            <a:r>
              <a:rPr lang="en-US" dirty="0"/>
              <a:t>{</a:t>
            </a:r>
          </a:p>
          <a:p>
            <a:r>
              <a:rPr lang="en-US" dirty="0"/>
              <a:t>     “empTab”: [</a:t>
            </a:r>
          </a:p>
          <a:p>
            <a:r>
              <a:rPr lang="en-US" dirty="0"/>
              <a:t>	{</a:t>
            </a:r>
          </a:p>
          <a:p>
            <a:r>
              <a:rPr lang="en-US" dirty="0"/>
              <a:t>	      “empId”: 50,</a:t>
            </a:r>
          </a:p>
          <a:p>
            <a:r>
              <a:rPr lang="en-US" dirty="0"/>
              <a:t>	      “empName”: “Jay”,</a:t>
            </a:r>
          </a:p>
          <a:p>
            <a:r>
              <a:rPr lang="en-US" dirty="0"/>
              <a:t>	       “salary”: 9500</a:t>
            </a:r>
          </a:p>
          <a:p>
            <a:r>
              <a:rPr lang="en-US" dirty="0"/>
              <a:t>	}</a:t>
            </a:r>
          </a:p>
          <a:p>
            <a:r>
              <a:rPr lang="en-US" dirty="0"/>
              <a:t>       ]</a:t>
            </a:r>
          </a:p>
          <a:p>
            <a:r>
              <a:rPr lang="en-US" dirty="0"/>
              <a:t>}</a:t>
            </a:r>
          </a:p>
        </p:txBody>
      </p:sp>
      <p:cxnSp>
        <p:nvCxnSpPr>
          <p:cNvPr id="11" name="Connector: Elbow 10">
            <a:extLst>
              <a:ext uri="{FF2B5EF4-FFF2-40B4-BE49-F238E27FC236}">
                <a16:creationId xmlns:a16="http://schemas.microsoft.com/office/drawing/2014/main" id="{20531066-18F3-4526-AD5B-F1046DEF946E}"/>
              </a:ext>
            </a:extLst>
          </p:cNvPr>
          <p:cNvCxnSpPr>
            <a:cxnSpLocks/>
          </p:cNvCxnSpPr>
          <p:nvPr/>
        </p:nvCxnSpPr>
        <p:spPr>
          <a:xfrm rot="10800000">
            <a:off x="2876348" y="4003949"/>
            <a:ext cx="5495925" cy="219075"/>
          </a:xfrm>
          <a:prstGeom prst="bentConnector3">
            <a:avLst>
              <a:gd name="adj1" fmla="val 19151"/>
            </a:avLst>
          </a:prstGeom>
          <a:ln>
            <a:tailEnd type="triangle"/>
          </a:ln>
        </p:spPr>
        <p:style>
          <a:lnRef idx="3">
            <a:schemeClr val="accent6"/>
          </a:lnRef>
          <a:fillRef idx="0">
            <a:schemeClr val="accent6"/>
          </a:fillRef>
          <a:effectRef idx="2">
            <a:schemeClr val="accent6"/>
          </a:effectRef>
          <a:fontRef idx="minor">
            <a:schemeClr val="tx1"/>
          </a:fontRef>
        </p:style>
      </p:cxnSp>
      <p:sp>
        <p:nvSpPr>
          <p:cNvPr id="12" name="TextBox 11">
            <a:extLst>
              <a:ext uri="{FF2B5EF4-FFF2-40B4-BE49-F238E27FC236}">
                <a16:creationId xmlns:a16="http://schemas.microsoft.com/office/drawing/2014/main" id="{9BC8D3F7-1D2B-45D1-9199-0C1E2862EA06}"/>
              </a:ext>
            </a:extLst>
          </p:cNvPr>
          <p:cNvSpPr txBox="1"/>
          <p:nvPr/>
        </p:nvSpPr>
        <p:spPr>
          <a:xfrm>
            <a:off x="4438447" y="3653542"/>
            <a:ext cx="2524125" cy="369332"/>
          </a:xfrm>
          <a:prstGeom prst="rect">
            <a:avLst/>
          </a:prstGeom>
          <a:noFill/>
          <a:ln>
            <a:noFill/>
          </a:ln>
        </p:spPr>
        <p:style>
          <a:lnRef idx="0">
            <a:scrgbClr r="0" g="0" b="0"/>
          </a:lnRef>
          <a:fillRef idx="0">
            <a:scrgbClr r="0" g="0" b="0"/>
          </a:fillRef>
          <a:effectRef idx="0">
            <a:scrgbClr r="0" g="0" b="0"/>
          </a:effectRef>
          <a:fontRef idx="minor">
            <a:schemeClr val="accent6"/>
          </a:fontRef>
        </p:style>
        <p:txBody>
          <a:bodyPr wrap="square" rtlCol="0">
            <a:spAutoFit/>
          </a:bodyPr>
          <a:lstStyle/>
          <a:p>
            <a:r>
              <a:rPr lang="en-US" dirty="0"/>
              <a:t>Absolute path</a:t>
            </a:r>
          </a:p>
        </p:txBody>
      </p:sp>
      <p:cxnSp>
        <p:nvCxnSpPr>
          <p:cNvPr id="13" name="Connector: Elbow 12">
            <a:extLst>
              <a:ext uri="{FF2B5EF4-FFF2-40B4-BE49-F238E27FC236}">
                <a16:creationId xmlns:a16="http://schemas.microsoft.com/office/drawing/2014/main" id="{29627195-854F-4931-953B-D61D91DD75B3}"/>
              </a:ext>
            </a:extLst>
          </p:cNvPr>
          <p:cNvCxnSpPr/>
          <p:nvPr/>
        </p:nvCxnSpPr>
        <p:spPr>
          <a:xfrm rot="10800000" flipV="1">
            <a:off x="1800022" y="4784997"/>
            <a:ext cx="7562850" cy="1323975"/>
          </a:xfrm>
          <a:prstGeom prst="bentConnector3">
            <a:avLst>
              <a:gd name="adj1" fmla="val 23426"/>
            </a:avLst>
          </a:prstGeom>
        </p:spPr>
        <p:style>
          <a:lnRef idx="3">
            <a:schemeClr val="accent2"/>
          </a:lnRef>
          <a:fillRef idx="0">
            <a:schemeClr val="accent2"/>
          </a:fillRef>
          <a:effectRef idx="2">
            <a:schemeClr val="accent2"/>
          </a:effectRef>
          <a:fontRef idx="minor">
            <a:schemeClr val="tx1"/>
          </a:fontRef>
        </p:style>
      </p:cxnSp>
      <p:cxnSp>
        <p:nvCxnSpPr>
          <p:cNvPr id="14" name="Straight Arrow Connector 13">
            <a:extLst>
              <a:ext uri="{FF2B5EF4-FFF2-40B4-BE49-F238E27FC236}">
                <a16:creationId xmlns:a16="http://schemas.microsoft.com/office/drawing/2014/main" id="{BBCC3466-34D2-49A0-AEDB-A16A88A808AC}"/>
              </a:ext>
            </a:extLst>
          </p:cNvPr>
          <p:cNvCxnSpPr/>
          <p:nvPr/>
        </p:nvCxnSpPr>
        <p:spPr>
          <a:xfrm flipV="1">
            <a:off x="1800022" y="4963221"/>
            <a:ext cx="0" cy="114575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5" name="Connector: Elbow 14">
            <a:extLst>
              <a:ext uri="{FF2B5EF4-FFF2-40B4-BE49-F238E27FC236}">
                <a16:creationId xmlns:a16="http://schemas.microsoft.com/office/drawing/2014/main" id="{2495E3EC-8E04-4DA7-8492-F7E83C37E25E}"/>
              </a:ext>
            </a:extLst>
          </p:cNvPr>
          <p:cNvCxnSpPr>
            <a:cxnSpLocks/>
          </p:cNvCxnSpPr>
          <p:nvPr/>
        </p:nvCxnSpPr>
        <p:spPr>
          <a:xfrm rot="10800000" flipV="1">
            <a:off x="3324022" y="5031408"/>
            <a:ext cx="6038851" cy="846647"/>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F9E36996-918F-4ECB-B877-F06C8AA7B17F}"/>
              </a:ext>
            </a:extLst>
          </p:cNvPr>
          <p:cNvCxnSpPr>
            <a:cxnSpLocks/>
          </p:cNvCxnSpPr>
          <p:nvPr/>
        </p:nvCxnSpPr>
        <p:spPr>
          <a:xfrm flipV="1">
            <a:off x="3324022" y="4963221"/>
            <a:ext cx="0" cy="91929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7" name="Connector: Elbow 16">
            <a:extLst>
              <a:ext uri="{FF2B5EF4-FFF2-40B4-BE49-F238E27FC236}">
                <a16:creationId xmlns:a16="http://schemas.microsoft.com/office/drawing/2014/main" id="{9C08F16B-FF92-475C-9E5E-28F040280DBC}"/>
              </a:ext>
            </a:extLst>
          </p:cNvPr>
          <p:cNvCxnSpPr>
            <a:cxnSpLocks/>
          </p:cNvCxnSpPr>
          <p:nvPr/>
        </p:nvCxnSpPr>
        <p:spPr>
          <a:xfrm rot="10800000" flipV="1">
            <a:off x="5190922" y="5346972"/>
            <a:ext cx="4171951" cy="190930"/>
          </a:xfrm>
          <a:prstGeom prst="bentConnector3">
            <a:avLst>
              <a:gd name="adj1" fmla="val 50000"/>
            </a:avLst>
          </a:prstGeom>
        </p:spPr>
        <p:style>
          <a:lnRef idx="3">
            <a:schemeClr val="accent4"/>
          </a:lnRef>
          <a:fillRef idx="0">
            <a:schemeClr val="accent4"/>
          </a:fillRef>
          <a:effectRef idx="2">
            <a:schemeClr val="accent4"/>
          </a:effectRef>
          <a:fontRef idx="minor">
            <a:schemeClr val="tx1"/>
          </a:fontRef>
        </p:style>
      </p:cxnSp>
      <p:cxnSp>
        <p:nvCxnSpPr>
          <p:cNvPr id="18" name="Straight Arrow Connector 17">
            <a:extLst>
              <a:ext uri="{FF2B5EF4-FFF2-40B4-BE49-F238E27FC236}">
                <a16:creationId xmlns:a16="http://schemas.microsoft.com/office/drawing/2014/main" id="{146365AB-18F3-42FC-8CFC-F3CBE7DA3935}"/>
              </a:ext>
            </a:extLst>
          </p:cNvPr>
          <p:cNvCxnSpPr>
            <a:cxnSpLocks/>
          </p:cNvCxnSpPr>
          <p:nvPr/>
        </p:nvCxnSpPr>
        <p:spPr>
          <a:xfrm flipV="1">
            <a:off x="5190922" y="4937814"/>
            <a:ext cx="0" cy="60008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 name="TextBox 18">
            <a:extLst>
              <a:ext uri="{FF2B5EF4-FFF2-40B4-BE49-F238E27FC236}">
                <a16:creationId xmlns:a16="http://schemas.microsoft.com/office/drawing/2014/main" id="{67DDD345-B28C-48BF-84DD-5A6C7D692F97}"/>
              </a:ext>
            </a:extLst>
          </p:cNvPr>
          <p:cNvSpPr txBox="1"/>
          <p:nvPr/>
        </p:nvSpPr>
        <p:spPr>
          <a:xfrm>
            <a:off x="4438447" y="6213748"/>
            <a:ext cx="2524125" cy="369332"/>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rtlCol="0">
            <a:spAutoFit/>
          </a:bodyPr>
          <a:lstStyle/>
          <a:p>
            <a:r>
              <a:rPr lang="en-US" dirty="0"/>
              <a:t>Relative Paths</a:t>
            </a:r>
          </a:p>
        </p:txBody>
      </p:sp>
    </p:spTree>
    <p:extLst>
      <p:ext uri="{BB962C8B-B14F-4D97-AF65-F5344CB8AC3E}">
        <p14:creationId xmlns:p14="http://schemas.microsoft.com/office/powerpoint/2010/main" val="654662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AC17C5E1-FE22-4233-9125-F994E87312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000"/>
          <a:stretch/>
        </p:blipFill>
        <p:spPr bwMode="auto">
          <a:xfrm>
            <a:off x="6717238" y="1490171"/>
            <a:ext cx="4663440" cy="466344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2</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923330"/>
          </a:xfrm>
          <a:prstGeom prst="rect">
            <a:avLst/>
          </a:prstGeom>
          <a:noFill/>
        </p:spPr>
        <p:txBody>
          <a:bodyPr wrap="square" rtlCol="0">
            <a:spAutoFit/>
          </a:bodyPr>
          <a:lstStyle/>
          <a:p>
            <a:pPr marL="285750" indent="-285750" algn="just">
              <a:buFont typeface="Wingdings" panose="05000000000000000000" pitchFamily="2" charset="2"/>
              <a:buChar char="§"/>
            </a:pPr>
            <a:r>
              <a:rPr lang="en-US" dirty="0"/>
              <a:t>In this exercise we will bind the sample data with a table control.</a:t>
            </a:r>
          </a:p>
          <a:p>
            <a:pPr marL="285750" indent="-285750" algn="just">
              <a:buFont typeface="Wingdings" panose="05000000000000000000" pitchFamily="2" charset="2"/>
              <a:buChar char="§"/>
            </a:pPr>
            <a:r>
              <a:rPr lang="en-US" dirty="0"/>
              <a:t>To bind the table we will use aggregation bind.</a:t>
            </a:r>
          </a:p>
          <a:p>
            <a:pPr marL="285750" indent="-285750" algn="just">
              <a:buFont typeface="Wingdings" panose="05000000000000000000" pitchFamily="2" charset="2"/>
              <a:buChar char="§"/>
            </a:pPr>
            <a:r>
              <a:rPr lang="en-US" dirty="0"/>
              <a:t>In this we will also create a dropdown inside a cell in the table.</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grpSp>
        <p:nvGrpSpPr>
          <p:cNvPr id="9" name="Group 8">
            <a:extLst>
              <a:ext uri="{FF2B5EF4-FFF2-40B4-BE49-F238E27FC236}">
                <a16:creationId xmlns:a16="http://schemas.microsoft.com/office/drawing/2014/main" id="{8FC0F058-B613-4437-B46C-E75569C0CAC2}"/>
              </a:ext>
            </a:extLst>
          </p:cNvPr>
          <p:cNvGrpSpPr/>
          <p:nvPr/>
        </p:nvGrpSpPr>
        <p:grpSpPr>
          <a:xfrm>
            <a:off x="261763" y="2081071"/>
            <a:ext cx="1181588" cy="906122"/>
            <a:chOff x="9801225" y="6884988"/>
            <a:chExt cx="2376488" cy="1822450"/>
          </a:xfrm>
          <a:solidFill>
            <a:schemeClr val="tx1">
              <a:lumMod val="75000"/>
              <a:lumOff val="25000"/>
            </a:schemeClr>
          </a:solidFill>
        </p:grpSpPr>
        <p:sp>
          <p:nvSpPr>
            <p:cNvPr id="10" name="Freeform 24">
              <a:extLst>
                <a:ext uri="{FF2B5EF4-FFF2-40B4-BE49-F238E27FC236}">
                  <a16:creationId xmlns:a16="http://schemas.microsoft.com/office/drawing/2014/main" id="{F3807747-D9CF-4919-99CD-7BC90BE403EF}"/>
                </a:ext>
              </a:extLst>
            </p:cNvPr>
            <p:cNvSpPr>
              <a:spLocks/>
            </p:cNvSpPr>
            <p:nvPr/>
          </p:nvSpPr>
          <p:spPr bwMode="auto">
            <a:xfrm>
              <a:off x="11337925" y="7134225"/>
              <a:ext cx="839788" cy="1323975"/>
            </a:xfrm>
            <a:custGeom>
              <a:avLst/>
              <a:gdLst>
                <a:gd name="T0" fmla="*/ 343 w 1585"/>
                <a:gd name="T1" fmla="*/ 0 h 2501"/>
                <a:gd name="T2" fmla="*/ 368 w 1585"/>
                <a:gd name="T3" fmla="*/ 3 h 2501"/>
                <a:gd name="T4" fmla="*/ 391 w 1585"/>
                <a:gd name="T5" fmla="*/ 13 h 2501"/>
                <a:gd name="T6" fmla="*/ 412 w 1585"/>
                <a:gd name="T7" fmla="*/ 28 h 2501"/>
                <a:gd name="T8" fmla="*/ 1558 w 1585"/>
                <a:gd name="T9" fmla="*/ 1183 h 2501"/>
                <a:gd name="T10" fmla="*/ 1573 w 1585"/>
                <a:gd name="T11" fmla="*/ 1202 h 2501"/>
                <a:gd name="T12" fmla="*/ 1582 w 1585"/>
                <a:gd name="T13" fmla="*/ 1226 h 2501"/>
                <a:gd name="T14" fmla="*/ 1585 w 1585"/>
                <a:gd name="T15" fmla="*/ 1251 h 2501"/>
                <a:gd name="T16" fmla="*/ 1582 w 1585"/>
                <a:gd name="T17" fmla="*/ 1274 h 2501"/>
                <a:gd name="T18" fmla="*/ 1573 w 1585"/>
                <a:gd name="T19" fmla="*/ 1298 h 2501"/>
                <a:gd name="T20" fmla="*/ 1558 w 1585"/>
                <a:gd name="T21" fmla="*/ 1318 h 2501"/>
                <a:gd name="T22" fmla="*/ 412 w 1585"/>
                <a:gd name="T23" fmla="*/ 2472 h 2501"/>
                <a:gd name="T24" fmla="*/ 391 w 1585"/>
                <a:gd name="T25" fmla="*/ 2489 h 2501"/>
                <a:gd name="T26" fmla="*/ 369 w 1585"/>
                <a:gd name="T27" fmla="*/ 2497 h 2501"/>
                <a:gd name="T28" fmla="*/ 345 w 1585"/>
                <a:gd name="T29" fmla="*/ 2501 h 2501"/>
                <a:gd name="T30" fmla="*/ 320 w 1585"/>
                <a:gd name="T31" fmla="*/ 2497 h 2501"/>
                <a:gd name="T32" fmla="*/ 297 w 1585"/>
                <a:gd name="T33" fmla="*/ 2489 h 2501"/>
                <a:gd name="T34" fmla="*/ 276 w 1585"/>
                <a:gd name="T35" fmla="*/ 2472 h 2501"/>
                <a:gd name="T36" fmla="*/ 29 w 1585"/>
                <a:gd name="T37" fmla="*/ 2223 h 2501"/>
                <a:gd name="T38" fmla="*/ 12 w 1585"/>
                <a:gd name="T39" fmla="*/ 2202 h 2501"/>
                <a:gd name="T40" fmla="*/ 4 w 1585"/>
                <a:gd name="T41" fmla="*/ 2179 h 2501"/>
                <a:gd name="T42" fmla="*/ 0 w 1585"/>
                <a:gd name="T43" fmla="*/ 2155 h 2501"/>
                <a:gd name="T44" fmla="*/ 4 w 1585"/>
                <a:gd name="T45" fmla="*/ 2130 h 2501"/>
                <a:gd name="T46" fmla="*/ 12 w 1585"/>
                <a:gd name="T47" fmla="*/ 2107 h 2501"/>
                <a:gd name="T48" fmla="*/ 29 w 1585"/>
                <a:gd name="T49" fmla="*/ 2088 h 2501"/>
                <a:gd name="T50" fmla="*/ 859 w 1585"/>
                <a:gd name="T51" fmla="*/ 1251 h 2501"/>
                <a:gd name="T52" fmla="*/ 29 w 1585"/>
                <a:gd name="T53" fmla="*/ 414 h 2501"/>
                <a:gd name="T54" fmla="*/ 12 w 1585"/>
                <a:gd name="T55" fmla="*/ 393 h 2501"/>
                <a:gd name="T56" fmla="*/ 4 w 1585"/>
                <a:gd name="T57" fmla="*/ 370 h 2501"/>
                <a:gd name="T58" fmla="*/ 0 w 1585"/>
                <a:gd name="T59" fmla="*/ 345 h 2501"/>
                <a:gd name="T60" fmla="*/ 4 w 1585"/>
                <a:gd name="T61" fmla="*/ 321 h 2501"/>
                <a:gd name="T62" fmla="*/ 12 w 1585"/>
                <a:gd name="T63" fmla="*/ 298 h 2501"/>
                <a:gd name="T64" fmla="*/ 29 w 1585"/>
                <a:gd name="T65" fmla="*/ 277 h 2501"/>
                <a:gd name="T66" fmla="*/ 276 w 1585"/>
                <a:gd name="T67" fmla="*/ 28 h 2501"/>
                <a:gd name="T68" fmla="*/ 297 w 1585"/>
                <a:gd name="T69" fmla="*/ 13 h 2501"/>
                <a:gd name="T70" fmla="*/ 320 w 1585"/>
                <a:gd name="T71" fmla="*/ 3 h 2501"/>
                <a:gd name="T72" fmla="*/ 343 w 1585"/>
                <a:gd name="T73" fmla="*/ 0 h 2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5" h="2501">
                  <a:moveTo>
                    <a:pt x="343" y="0"/>
                  </a:moveTo>
                  <a:lnTo>
                    <a:pt x="368" y="3"/>
                  </a:lnTo>
                  <a:lnTo>
                    <a:pt x="391" y="13"/>
                  </a:lnTo>
                  <a:lnTo>
                    <a:pt x="412" y="28"/>
                  </a:lnTo>
                  <a:lnTo>
                    <a:pt x="1558" y="1183"/>
                  </a:lnTo>
                  <a:lnTo>
                    <a:pt x="1573" y="1202"/>
                  </a:lnTo>
                  <a:lnTo>
                    <a:pt x="1582" y="1226"/>
                  </a:lnTo>
                  <a:lnTo>
                    <a:pt x="1585" y="1251"/>
                  </a:lnTo>
                  <a:lnTo>
                    <a:pt x="1582" y="1274"/>
                  </a:lnTo>
                  <a:lnTo>
                    <a:pt x="1573" y="1298"/>
                  </a:lnTo>
                  <a:lnTo>
                    <a:pt x="1558" y="1318"/>
                  </a:lnTo>
                  <a:lnTo>
                    <a:pt x="412" y="2472"/>
                  </a:lnTo>
                  <a:lnTo>
                    <a:pt x="391" y="2489"/>
                  </a:lnTo>
                  <a:lnTo>
                    <a:pt x="369" y="2497"/>
                  </a:lnTo>
                  <a:lnTo>
                    <a:pt x="345" y="2501"/>
                  </a:lnTo>
                  <a:lnTo>
                    <a:pt x="320" y="2497"/>
                  </a:lnTo>
                  <a:lnTo>
                    <a:pt x="297" y="2489"/>
                  </a:lnTo>
                  <a:lnTo>
                    <a:pt x="276" y="2472"/>
                  </a:lnTo>
                  <a:lnTo>
                    <a:pt x="29" y="2223"/>
                  </a:lnTo>
                  <a:lnTo>
                    <a:pt x="12" y="2202"/>
                  </a:lnTo>
                  <a:lnTo>
                    <a:pt x="4" y="2179"/>
                  </a:lnTo>
                  <a:lnTo>
                    <a:pt x="0" y="2155"/>
                  </a:lnTo>
                  <a:lnTo>
                    <a:pt x="4" y="2130"/>
                  </a:lnTo>
                  <a:lnTo>
                    <a:pt x="12" y="2107"/>
                  </a:lnTo>
                  <a:lnTo>
                    <a:pt x="29" y="2088"/>
                  </a:lnTo>
                  <a:lnTo>
                    <a:pt x="859" y="1251"/>
                  </a:lnTo>
                  <a:lnTo>
                    <a:pt x="29" y="414"/>
                  </a:lnTo>
                  <a:lnTo>
                    <a:pt x="12" y="393"/>
                  </a:lnTo>
                  <a:lnTo>
                    <a:pt x="4" y="370"/>
                  </a:lnTo>
                  <a:lnTo>
                    <a:pt x="0" y="345"/>
                  </a:lnTo>
                  <a:lnTo>
                    <a:pt x="4" y="321"/>
                  </a:lnTo>
                  <a:lnTo>
                    <a:pt x="12" y="298"/>
                  </a:lnTo>
                  <a:lnTo>
                    <a:pt x="29" y="277"/>
                  </a:lnTo>
                  <a:lnTo>
                    <a:pt x="276" y="28"/>
                  </a:lnTo>
                  <a:lnTo>
                    <a:pt x="297" y="13"/>
                  </a:lnTo>
                  <a:lnTo>
                    <a:pt x="320" y="3"/>
                  </a:lnTo>
                  <a:lnTo>
                    <a:pt x="3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a:p>
          </p:txBody>
        </p:sp>
        <p:sp>
          <p:nvSpPr>
            <p:cNvPr id="11" name="Freeform 25">
              <a:extLst>
                <a:ext uri="{FF2B5EF4-FFF2-40B4-BE49-F238E27FC236}">
                  <a16:creationId xmlns:a16="http://schemas.microsoft.com/office/drawing/2014/main" id="{0CCC4A98-EA2D-48DA-AEE3-8F3E92303BE0}"/>
                </a:ext>
              </a:extLst>
            </p:cNvPr>
            <p:cNvSpPr>
              <a:spLocks/>
            </p:cNvSpPr>
            <p:nvPr/>
          </p:nvSpPr>
          <p:spPr bwMode="auto">
            <a:xfrm>
              <a:off x="9801225" y="7134225"/>
              <a:ext cx="838200" cy="1323975"/>
            </a:xfrm>
            <a:custGeom>
              <a:avLst/>
              <a:gdLst>
                <a:gd name="T0" fmla="*/ 1240 w 1584"/>
                <a:gd name="T1" fmla="*/ 0 h 2502"/>
                <a:gd name="T2" fmla="*/ 1265 w 1584"/>
                <a:gd name="T3" fmla="*/ 4 h 2502"/>
                <a:gd name="T4" fmla="*/ 1288 w 1584"/>
                <a:gd name="T5" fmla="*/ 14 h 2502"/>
                <a:gd name="T6" fmla="*/ 1308 w 1584"/>
                <a:gd name="T7" fmla="*/ 29 h 2502"/>
                <a:gd name="T8" fmla="*/ 1556 w 1584"/>
                <a:gd name="T9" fmla="*/ 278 h 2502"/>
                <a:gd name="T10" fmla="*/ 1571 w 1584"/>
                <a:gd name="T11" fmla="*/ 299 h 2502"/>
                <a:gd name="T12" fmla="*/ 1581 w 1584"/>
                <a:gd name="T13" fmla="*/ 321 h 2502"/>
                <a:gd name="T14" fmla="*/ 1584 w 1584"/>
                <a:gd name="T15" fmla="*/ 347 h 2502"/>
                <a:gd name="T16" fmla="*/ 1581 w 1584"/>
                <a:gd name="T17" fmla="*/ 372 h 2502"/>
                <a:gd name="T18" fmla="*/ 1571 w 1584"/>
                <a:gd name="T19" fmla="*/ 394 h 2502"/>
                <a:gd name="T20" fmla="*/ 1556 w 1584"/>
                <a:gd name="T21" fmla="*/ 415 h 2502"/>
                <a:gd name="T22" fmla="*/ 726 w 1584"/>
                <a:gd name="T23" fmla="*/ 1252 h 2502"/>
                <a:gd name="T24" fmla="*/ 1556 w 1584"/>
                <a:gd name="T25" fmla="*/ 2089 h 2502"/>
                <a:gd name="T26" fmla="*/ 1571 w 1584"/>
                <a:gd name="T27" fmla="*/ 2108 h 2502"/>
                <a:gd name="T28" fmla="*/ 1581 w 1584"/>
                <a:gd name="T29" fmla="*/ 2131 h 2502"/>
                <a:gd name="T30" fmla="*/ 1584 w 1584"/>
                <a:gd name="T31" fmla="*/ 2156 h 2502"/>
                <a:gd name="T32" fmla="*/ 1581 w 1584"/>
                <a:gd name="T33" fmla="*/ 2180 h 2502"/>
                <a:gd name="T34" fmla="*/ 1571 w 1584"/>
                <a:gd name="T35" fmla="*/ 2203 h 2502"/>
                <a:gd name="T36" fmla="*/ 1556 w 1584"/>
                <a:gd name="T37" fmla="*/ 2224 h 2502"/>
                <a:gd name="T38" fmla="*/ 1308 w 1584"/>
                <a:gd name="T39" fmla="*/ 2473 h 2502"/>
                <a:gd name="T40" fmla="*/ 1288 w 1584"/>
                <a:gd name="T41" fmla="*/ 2490 h 2502"/>
                <a:gd name="T42" fmla="*/ 1265 w 1584"/>
                <a:gd name="T43" fmla="*/ 2498 h 2502"/>
                <a:gd name="T44" fmla="*/ 1240 w 1584"/>
                <a:gd name="T45" fmla="*/ 2502 h 2502"/>
                <a:gd name="T46" fmla="*/ 1216 w 1584"/>
                <a:gd name="T47" fmla="*/ 2498 h 2502"/>
                <a:gd name="T48" fmla="*/ 1194 w 1584"/>
                <a:gd name="T49" fmla="*/ 2490 h 2502"/>
                <a:gd name="T50" fmla="*/ 1173 w 1584"/>
                <a:gd name="T51" fmla="*/ 2473 h 2502"/>
                <a:gd name="T52" fmla="*/ 27 w 1584"/>
                <a:gd name="T53" fmla="*/ 1319 h 2502"/>
                <a:gd name="T54" fmla="*/ 12 w 1584"/>
                <a:gd name="T55" fmla="*/ 1299 h 2502"/>
                <a:gd name="T56" fmla="*/ 3 w 1584"/>
                <a:gd name="T57" fmla="*/ 1275 h 2502"/>
                <a:gd name="T58" fmla="*/ 0 w 1584"/>
                <a:gd name="T59" fmla="*/ 1252 h 2502"/>
                <a:gd name="T60" fmla="*/ 3 w 1584"/>
                <a:gd name="T61" fmla="*/ 1227 h 2502"/>
                <a:gd name="T62" fmla="*/ 12 w 1584"/>
                <a:gd name="T63" fmla="*/ 1203 h 2502"/>
                <a:gd name="T64" fmla="*/ 27 w 1584"/>
                <a:gd name="T65" fmla="*/ 1184 h 2502"/>
                <a:gd name="T66" fmla="*/ 1173 w 1584"/>
                <a:gd name="T67" fmla="*/ 29 h 2502"/>
                <a:gd name="T68" fmla="*/ 1194 w 1584"/>
                <a:gd name="T69" fmla="*/ 14 h 2502"/>
                <a:gd name="T70" fmla="*/ 1216 w 1584"/>
                <a:gd name="T71" fmla="*/ 4 h 2502"/>
                <a:gd name="T72" fmla="*/ 1240 w 1584"/>
                <a:gd name="T73" fmla="*/ 0 h 2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4" h="2502">
                  <a:moveTo>
                    <a:pt x="1240" y="0"/>
                  </a:moveTo>
                  <a:lnTo>
                    <a:pt x="1265" y="4"/>
                  </a:lnTo>
                  <a:lnTo>
                    <a:pt x="1288" y="14"/>
                  </a:lnTo>
                  <a:lnTo>
                    <a:pt x="1308" y="29"/>
                  </a:lnTo>
                  <a:lnTo>
                    <a:pt x="1556" y="278"/>
                  </a:lnTo>
                  <a:lnTo>
                    <a:pt x="1571" y="299"/>
                  </a:lnTo>
                  <a:lnTo>
                    <a:pt x="1581" y="321"/>
                  </a:lnTo>
                  <a:lnTo>
                    <a:pt x="1584" y="347"/>
                  </a:lnTo>
                  <a:lnTo>
                    <a:pt x="1581" y="372"/>
                  </a:lnTo>
                  <a:lnTo>
                    <a:pt x="1571" y="394"/>
                  </a:lnTo>
                  <a:lnTo>
                    <a:pt x="1556" y="415"/>
                  </a:lnTo>
                  <a:lnTo>
                    <a:pt x="726" y="1252"/>
                  </a:lnTo>
                  <a:lnTo>
                    <a:pt x="1556" y="2089"/>
                  </a:lnTo>
                  <a:lnTo>
                    <a:pt x="1571" y="2108"/>
                  </a:lnTo>
                  <a:lnTo>
                    <a:pt x="1581" y="2131"/>
                  </a:lnTo>
                  <a:lnTo>
                    <a:pt x="1584" y="2156"/>
                  </a:lnTo>
                  <a:lnTo>
                    <a:pt x="1581" y="2180"/>
                  </a:lnTo>
                  <a:lnTo>
                    <a:pt x="1571" y="2203"/>
                  </a:lnTo>
                  <a:lnTo>
                    <a:pt x="1556" y="2224"/>
                  </a:lnTo>
                  <a:lnTo>
                    <a:pt x="1308" y="2473"/>
                  </a:lnTo>
                  <a:lnTo>
                    <a:pt x="1288" y="2490"/>
                  </a:lnTo>
                  <a:lnTo>
                    <a:pt x="1265" y="2498"/>
                  </a:lnTo>
                  <a:lnTo>
                    <a:pt x="1240" y="2502"/>
                  </a:lnTo>
                  <a:lnTo>
                    <a:pt x="1216" y="2498"/>
                  </a:lnTo>
                  <a:lnTo>
                    <a:pt x="1194" y="2490"/>
                  </a:lnTo>
                  <a:lnTo>
                    <a:pt x="1173" y="2473"/>
                  </a:lnTo>
                  <a:lnTo>
                    <a:pt x="27" y="1319"/>
                  </a:lnTo>
                  <a:lnTo>
                    <a:pt x="12" y="1299"/>
                  </a:lnTo>
                  <a:lnTo>
                    <a:pt x="3" y="1275"/>
                  </a:lnTo>
                  <a:lnTo>
                    <a:pt x="0" y="1252"/>
                  </a:lnTo>
                  <a:lnTo>
                    <a:pt x="3" y="1227"/>
                  </a:lnTo>
                  <a:lnTo>
                    <a:pt x="12" y="1203"/>
                  </a:lnTo>
                  <a:lnTo>
                    <a:pt x="27" y="1184"/>
                  </a:lnTo>
                  <a:lnTo>
                    <a:pt x="1173" y="29"/>
                  </a:lnTo>
                  <a:lnTo>
                    <a:pt x="1194" y="14"/>
                  </a:lnTo>
                  <a:lnTo>
                    <a:pt x="1216" y="4"/>
                  </a:lnTo>
                  <a:lnTo>
                    <a:pt x="124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a:p>
          </p:txBody>
        </p:sp>
        <p:sp>
          <p:nvSpPr>
            <p:cNvPr id="12" name="Freeform 26">
              <a:extLst>
                <a:ext uri="{FF2B5EF4-FFF2-40B4-BE49-F238E27FC236}">
                  <a16:creationId xmlns:a16="http://schemas.microsoft.com/office/drawing/2014/main" id="{17D0D0AA-EA9A-45EE-AB9C-0D4407782ACE}"/>
                </a:ext>
              </a:extLst>
            </p:cNvPr>
            <p:cNvSpPr>
              <a:spLocks/>
            </p:cNvSpPr>
            <p:nvPr/>
          </p:nvSpPr>
          <p:spPr bwMode="auto">
            <a:xfrm>
              <a:off x="10637838" y="6884988"/>
              <a:ext cx="701675" cy="1822450"/>
            </a:xfrm>
            <a:custGeom>
              <a:avLst/>
              <a:gdLst>
                <a:gd name="T0" fmla="*/ 1033 w 1327"/>
                <a:gd name="T1" fmla="*/ 0 h 3442"/>
                <a:gd name="T2" fmla="*/ 1057 w 1327"/>
                <a:gd name="T3" fmla="*/ 4 h 3442"/>
                <a:gd name="T4" fmla="*/ 1258 w 1327"/>
                <a:gd name="T5" fmla="*/ 63 h 3442"/>
                <a:gd name="T6" fmla="*/ 1282 w 1327"/>
                <a:gd name="T7" fmla="*/ 74 h 3442"/>
                <a:gd name="T8" fmla="*/ 1301 w 1327"/>
                <a:gd name="T9" fmla="*/ 89 h 3442"/>
                <a:gd name="T10" fmla="*/ 1316 w 1327"/>
                <a:gd name="T11" fmla="*/ 110 h 3442"/>
                <a:gd name="T12" fmla="*/ 1324 w 1327"/>
                <a:gd name="T13" fmla="*/ 133 h 3442"/>
                <a:gd name="T14" fmla="*/ 1327 w 1327"/>
                <a:gd name="T15" fmla="*/ 158 h 3442"/>
                <a:gd name="T16" fmla="*/ 1323 w 1327"/>
                <a:gd name="T17" fmla="*/ 183 h 3442"/>
                <a:gd name="T18" fmla="*/ 388 w 1327"/>
                <a:gd name="T19" fmla="*/ 3375 h 3442"/>
                <a:gd name="T20" fmla="*/ 378 w 1327"/>
                <a:gd name="T21" fmla="*/ 3398 h 3442"/>
                <a:gd name="T22" fmla="*/ 362 w 1327"/>
                <a:gd name="T23" fmla="*/ 3416 h 3442"/>
                <a:gd name="T24" fmla="*/ 343 w 1327"/>
                <a:gd name="T25" fmla="*/ 3431 h 3442"/>
                <a:gd name="T26" fmla="*/ 321 w 1327"/>
                <a:gd name="T27" fmla="*/ 3440 h 3442"/>
                <a:gd name="T28" fmla="*/ 297 w 1327"/>
                <a:gd name="T29" fmla="*/ 3442 h 3442"/>
                <a:gd name="T30" fmla="*/ 271 w 1327"/>
                <a:gd name="T31" fmla="*/ 3440 h 3442"/>
                <a:gd name="T32" fmla="*/ 68 w 1327"/>
                <a:gd name="T33" fmla="*/ 3379 h 3442"/>
                <a:gd name="T34" fmla="*/ 47 w 1327"/>
                <a:gd name="T35" fmla="*/ 3369 h 3442"/>
                <a:gd name="T36" fmla="*/ 27 w 1327"/>
                <a:gd name="T37" fmla="*/ 3353 h 3442"/>
                <a:gd name="T38" fmla="*/ 12 w 1327"/>
                <a:gd name="T39" fmla="*/ 3333 h 3442"/>
                <a:gd name="T40" fmla="*/ 3 w 1327"/>
                <a:gd name="T41" fmla="*/ 3310 h 3442"/>
                <a:gd name="T42" fmla="*/ 0 w 1327"/>
                <a:gd name="T43" fmla="*/ 3285 h 3442"/>
                <a:gd name="T44" fmla="*/ 4 w 1327"/>
                <a:gd name="T45" fmla="*/ 3260 h 3442"/>
                <a:gd name="T46" fmla="*/ 940 w 1327"/>
                <a:gd name="T47" fmla="*/ 69 h 3442"/>
                <a:gd name="T48" fmla="*/ 949 w 1327"/>
                <a:gd name="T49" fmla="*/ 45 h 3442"/>
                <a:gd name="T50" fmla="*/ 966 w 1327"/>
                <a:gd name="T51" fmla="*/ 26 h 3442"/>
                <a:gd name="T52" fmla="*/ 985 w 1327"/>
                <a:gd name="T53" fmla="*/ 12 h 3442"/>
                <a:gd name="T54" fmla="*/ 1008 w 1327"/>
                <a:gd name="T55" fmla="*/ 2 h 3442"/>
                <a:gd name="T56" fmla="*/ 1033 w 1327"/>
                <a:gd name="T57" fmla="*/ 0 h 3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27" h="3442">
                  <a:moveTo>
                    <a:pt x="1033" y="0"/>
                  </a:moveTo>
                  <a:lnTo>
                    <a:pt x="1057" y="4"/>
                  </a:lnTo>
                  <a:lnTo>
                    <a:pt x="1258" y="63"/>
                  </a:lnTo>
                  <a:lnTo>
                    <a:pt x="1282" y="74"/>
                  </a:lnTo>
                  <a:lnTo>
                    <a:pt x="1301" y="89"/>
                  </a:lnTo>
                  <a:lnTo>
                    <a:pt x="1316" y="110"/>
                  </a:lnTo>
                  <a:lnTo>
                    <a:pt x="1324" y="133"/>
                  </a:lnTo>
                  <a:lnTo>
                    <a:pt x="1327" y="158"/>
                  </a:lnTo>
                  <a:lnTo>
                    <a:pt x="1323" y="183"/>
                  </a:lnTo>
                  <a:lnTo>
                    <a:pt x="388" y="3375"/>
                  </a:lnTo>
                  <a:lnTo>
                    <a:pt x="378" y="3398"/>
                  </a:lnTo>
                  <a:lnTo>
                    <a:pt x="362" y="3416"/>
                  </a:lnTo>
                  <a:lnTo>
                    <a:pt x="343" y="3431"/>
                  </a:lnTo>
                  <a:lnTo>
                    <a:pt x="321" y="3440"/>
                  </a:lnTo>
                  <a:lnTo>
                    <a:pt x="297" y="3442"/>
                  </a:lnTo>
                  <a:lnTo>
                    <a:pt x="271" y="3440"/>
                  </a:lnTo>
                  <a:lnTo>
                    <a:pt x="68" y="3379"/>
                  </a:lnTo>
                  <a:lnTo>
                    <a:pt x="47" y="3369"/>
                  </a:lnTo>
                  <a:lnTo>
                    <a:pt x="27" y="3353"/>
                  </a:lnTo>
                  <a:lnTo>
                    <a:pt x="12" y="3333"/>
                  </a:lnTo>
                  <a:lnTo>
                    <a:pt x="3" y="3310"/>
                  </a:lnTo>
                  <a:lnTo>
                    <a:pt x="0" y="3285"/>
                  </a:lnTo>
                  <a:lnTo>
                    <a:pt x="4" y="3260"/>
                  </a:lnTo>
                  <a:lnTo>
                    <a:pt x="940" y="69"/>
                  </a:lnTo>
                  <a:lnTo>
                    <a:pt x="949" y="45"/>
                  </a:lnTo>
                  <a:lnTo>
                    <a:pt x="966" y="26"/>
                  </a:lnTo>
                  <a:lnTo>
                    <a:pt x="985" y="12"/>
                  </a:lnTo>
                  <a:lnTo>
                    <a:pt x="1008" y="2"/>
                  </a:lnTo>
                  <a:lnTo>
                    <a:pt x="10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a:p>
          </p:txBody>
        </p:sp>
      </p:grpSp>
      <p:sp>
        <p:nvSpPr>
          <p:cNvPr id="13" name="TextBox 12">
            <a:extLst>
              <a:ext uri="{FF2B5EF4-FFF2-40B4-BE49-F238E27FC236}">
                <a16:creationId xmlns:a16="http://schemas.microsoft.com/office/drawing/2014/main" id="{AC016DE8-FEC8-4524-8B7D-86E35DD5BAA8}"/>
              </a:ext>
            </a:extLst>
          </p:cNvPr>
          <p:cNvSpPr txBox="1"/>
          <p:nvPr/>
        </p:nvSpPr>
        <p:spPr>
          <a:xfrm>
            <a:off x="1790645" y="2053487"/>
            <a:ext cx="6094378" cy="923330"/>
          </a:xfrm>
          <a:prstGeom prst="rect">
            <a:avLst/>
          </a:prstGeom>
          <a:noFill/>
        </p:spPr>
        <p:txBody>
          <a:bodyPr wrap="square">
            <a:spAutoFit/>
          </a:bodyPr>
          <a:lstStyle/>
          <a:p>
            <a:r>
              <a:rPr lang="en-US" dirty="0"/>
              <a:t>Exercise code:- </a:t>
            </a:r>
          </a:p>
          <a:p>
            <a:pPr marL="285750" indent="-285750">
              <a:buFont typeface="Wingdings" panose="05000000000000000000" pitchFamily="2" charset="2"/>
              <a:buChar char="§"/>
            </a:pPr>
            <a:r>
              <a:rPr lang="en-US" dirty="0">
                <a:hlinkClick r:id="rId4"/>
              </a:rPr>
              <a:t>MyXML.view.xml</a:t>
            </a:r>
            <a:endParaRPr lang="en-US" dirty="0"/>
          </a:p>
          <a:p>
            <a:pPr marL="285750" indent="-285750">
              <a:buFont typeface="Wingdings" panose="05000000000000000000" pitchFamily="2" charset="2"/>
              <a:buChar char="§"/>
            </a:pPr>
            <a:r>
              <a:rPr lang="en-US" dirty="0">
                <a:hlinkClick r:id="rId5"/>
              </a:rPr>
              <a:t>MyXML.controller.js</a:t>
            </a:r>
            <a:endParaRPr lang="en-US" dirty="0"/>
          </a:p>
        </p:txBody>
      </p:sp>
      <p:cxnSp>
        <p:nvCxnSpPr>
          <p:cNvPr id="14" name="Straight Connector 13">
            <a:extLst>
              <a:ext uri="{FF2B5EF4-FFF2-40B4-BE49-F238E27FC236}">
                <a16:creationId xmlns:a16="http://schemas.microsoft.com/office/drawing/2014/main" id="{AB99A292-FFA5-43DB-A0A1-C8E207BAF1E4}"/>
              </a:ext>
            </a:extLst>
          </p:cNvPr>
          <p:cNvCxnSpPr/>
          <p:nvPr/>
        </p:nvCxnSpPr>
        <p:spPr>
          <a:xfrm>
            <a:off x="1595336" y="1964987"/>
            <a:ext cx="0" cy="1022206"/>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986344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3171</TotalTime>
  <Words>936</Words>
  <Application>Microsoft Office PowerPoint</Application>
  <PresentationFormat>Widescreen</PresentationFormat>
  <Paragraphs>103</Paragraphs>
  <Slides>13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Calibri Light</vt:lpstr>
      <vt:lpstr>Consolas</vt:lpstr>
      <vt:lpstr>Cooper Black</vt:lpstr>
      <vt:lpstr>SAPRegular</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cvedi@soyuztechnologies.com</dc:creator>
  <cp:lastModifiedBy>cvedi@soyuztechnologies.com</cp:lastModifiedBy>
  <cp:revision>28</cp:revision>
  <dcterms:created xsi:type="dcterms:W3CDTF">2021-09-02T13:28:35Z</dcterms:created>
  <dcterms:modified xsi:type="dcterms:W3CDTF">2021-09-05T11:31:15Z</dcterms:modified>
</cp:coreProperties>
</file>

<file path=docProps/thumbnail.jpeg>
</file>